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Lst>
  <p:notesMasterIdLst>
    <p:notesMasterId r:id="rId20"/>
  </p:notesMasterIdLst>
  <p:handoutMasterIdLst>
    <p:handoutMasterId r:id="rId21"/>
  </p:handoutMasterIdLst>
  <p:sldIdLst>
    <p:sldId id="269" r:id="rId2"/>
    <p:sldId id="304" r:id="rId3"/>
    <p:sldId id="305" r:id="rId4"/>
    <p:sldId id="280" r:id="rId5"/>
    <p:sldId id="287" r:id="rId6"/>
    <p:sldId id="272" r:id="rId7"/>
    <p:sldId id="273" r:id="rId8"/>
    <p:sldId id="274" r:id="rId9"/>
    <p:sldId id="275" r:id="rId10"/>
    <p:sldId id="290" r:id="rId11"/>
    <p:sldId id="300" r:id="rId12"/>
    <p:sldId id="301" r:id="rId13"/>
    <p:sldId id="303" r:id="rId14"/>
    <p:sldId id="306" r:id="rId15"/>
    <p:sldId id="299" r:id="rId16"/>
    <p:sldId id="285" r:id="rId17"/>
    <p:sldId id="286" r:id="rId18"/>
    <p:sldId id="278"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C"/>
    <a:srgbClr val="002F87"/>
    <a:srgbClr val="003073"/>
    <a:srgbClr val="EF455F"/>
    <a:srgbClr val="EF8022"/>
    <a:srgbClr val="1B2833"/>
    <a:srgbClr val="E87722"/>
    <a:srgbClr val="0C4A7D"/>
    <a:srgbClr val="1EB1C0"/>
    <a:srgbClr val="528C4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FF40D6-95AB-4E5E-A6FB-1E3FCE2B6A7D}" v="245" dt="2021-11-06T16:23:22.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33"/>
    <p:restoredTop sz="74383" autoAdjust="0"/>
  </p:normalViewPr>
  <p:slideViewPr>
    <p:cSldViewPr snapToGrid="0" snapToObjects="1">
      <p:cViewPr varScale="1">
        <p:scale>
          <a:sx n="112" d="100"/>
          <a:sy n="112" d="100"/>
        </p:scale>
        <p:origin x="1602" y="96"/>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87" d="100"/>
          <a:sy n="87" d="100"/>
        </p:scale>
        <p:origin x="298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A2F291-895B-CF44-9A76-F7A5B6ADB7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39AE6FA-BD9A-0B4F-9270-4560744DB0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92F89C-8028-A94E-8C1A-63D9AC34E764}" type="datetimeFigureOut">
              <a:rPr lang="en-US" smtClean="0"/>
              <a:t>11/6/2021</a:t>
            </a:fld>
            <a:endParaRPr lang="en-US"/>
          </a:p>
        </p:txBody>
      </p:sp>
      <p:sp>
        <p:nvSpPr>
          <p:cNvPr id="4" name="Footer Placeholder 3">
            <a:extLst>
              <a:ext uri="{FF2B5EF4-FFF2-40B4-BE49-F238E27FC236}">
                <a16:creationId xmlns:a16="http://schemas.microsoft.com/office/drawing/2014/main" id="{2939687A-D7FE-1F4D-921D-D479EA99B2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6F6627F-80D1-FC41-9128-3561CA1A1C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D2E565-1B82-FA48-83EA-9EC7E18C7845}" type="slidenum">
              <a:rPr lang="en-US" smtClean="0"/>
              <a:t>‹#›</a:t>
            </a:fld>
            <a:endParaRPr lang="en-US"/>
          </a:p>
        </p:txBody>
      </p:sp>
    </p:spTree>
    <p:extLst>
      <p:ext uri="{BB962C8B-B14F-4D97-AF65-F5344CB8AC3E}">
        <p14:creationId xmlns:p14="http://schemas.microsoft.com/office/powerpoint/2010/main" val="22097881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A4ABF-7BDA-40A2-9CD6-F9F650A3D74D}"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654B74-137D-4F84-841D-94F6FEF9FC4F}" type="slidenum">
              <a:rPr lang="en-US" smtClean="0"/>
              <a:t>‹#›</a:t>
            </a:fld>
            <a:endParaRPr lang="en-US"/>
          </a:p>
        </p:txBody>
      </p:sp>
    </p:spTree>
    <p:extLst>
      <p:ext uri="{BB962C8B-B14F-4D97-AF65-F5344CB8AC3E}">
        <p14:creationId xmlns:p14="http://schemas.microsoft.com/office/powerpoint/2010/main" val="254556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Here’s an example of the sports media using their crystal ball to make predictions.</a:t>
            </a:r>
          </a:p>
          <a:p>
            <a:endParaRPr lang="en-US" dirty="0">
              <a:effectLst/>
            </a:endParaRPr>
          </a:p>
          <a:p>
            <a:r>
              <a:rPr lang="en-US" dirty="0">
                <a:effectLst/>
              </a:rPr>
              <a:t>That’s entertaining, but we’re interested in this type of article.</a:t>
            </a:r>
          </a:p>
          <a:p>
            <a:endParaRPr lang="en-US" dirty="0">
              <a:effectLst/>
            </a:endParaRPr>
          </a:p>
          <a:p>
            <a:r>
              <a:rPr lang="en-US" dirty="0">
                <a:effectLst/>
              </a:rPr>
              <a:t>The magic numbers in the headline are measures of how close teams are to clinching, or guaranteeing themselves, a spot in the post-season playoffs. </a:t>
            </a:r>
          </a:p>
          <a:p>
            <a:endParaRPr lang="en-US" dirty="0">
              <a:effectLst/>
            </a:endParaRPr>
          </a:p>
          <a:p>
            <a:endParaRPr lang="en-US" dirty="0">
              <a:effectLst/>
            </a:endParaRPr>
          </a:p>
          <a:p>
            <a:endParaRPr lang="en-US" dirty="0">
              <a:effectLst/>
            </a:endParaRPr>
          </a:p>
          <a:p>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2</a:t>
            </a:fld>
            <a:endParaRPr lang="en-US"/>
          </a:p>
        </p:txBody>
      </p:sp>
    </p:spTree>
    <p:extLst>
      <p:ext uri="{BB962C8B-B14F-4D97-AF65-F5344CB8AC3E}">
        <p14:creationId xmlns:p14="http://schemas.microsoft.com/office/powerpoint/2010/main" val="694769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out by explaining what we mean when say that Chicago’s </a:t>
            </a:r>
            <a:r>
              <a:rPr lang="en-US" b="1" dirty="0"/>
              <a:t>FPE is 7</a:t>
            </a:r>
            <a:r>
              <a:rPr lang="en-US" dirty="0"/>
              <a:t>.</a:t>
            </a:r>
          </a:p>
          <a:p>
            <a:endParaRPr lang="en-US" dirty="0"/>
          </a:p>
          <a:p>
            <a:r>
              <a:rPr lang="en-US" dirty="0"/>
              <a:t>Then we show the current </a:t>
            </a:r>
            <a:r>
              <a:rPr lang="en-US" b="1" dirty="0"/>
              <a:t>standings </a:t>
            </a:r>
            <a:r>
              <a:rPr lang="en-US" b="0" dirty="0"/>
              <a:t>and essentially </a:t>
            </a:r>
            <a:r>
              <a:rPr lang="en-US" b="1" dirty="0"/>
              <a:t>list out </a:t>
            </a:r>
            <a:r>
              <a:rPr lang="en-US" b="0" dirty="0"/>
              <a:t>the scenario represented by the X variables.</a:t>
            </a:r>
            <a:endParaRPr lang="en-US" b="1" dirty="0"/>
          </a:p>
        </p:txBody>
      </p:sp>
      <p:sp>
        <p:nvSpPr>
          <p:cNvPr id="4" name="Slide Number Placeholder 3"/>
          <p:cNvSpPr>
            <a:spLocks noGrp="1"/>
          </p:cNvSpPr>
          <p:nvPr>
            <p:ph type="sldNum" sz="quarter" idx="5"/>
          </p:nvPr>
        </p:nvSpPr>
        <p:spPr/>
        <p:txBody>
          <a:bodyPr/>
          <a:lstStyle/>
          <a:p>
            <a:fld id="{6D654B74-137D-4F84-841D-94F6FEF9FC4F}" type="slidenum">
              <a:rPr lang="en-US" smtClean="0"/>
              <a:t>11</a:t>
            </a:fld>
            <a:endParaRPr lang="en-US"/>
          </a:p>
        </p:txBody>
      </p:sp>
    </p:spTree>
    <p:extLst>
      <p:ext uri="{BB962C8B-B14F-4D97-AF65-F5344CB8AC3E}">
        <p14:creationId xmlns:p14="http://schemas.microsoft.com/office/powerpoint/2010/main" val="3277120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show the final standings in the scenario.</a:t>
            </a:r>
          </a:p>
          <a:p>
            <a:endParaRPr lang="en-US" dirty="0"/>
          </a:p>
          <a:p>
            <a:r>
              <a:rPr lang="en-US" b="1" dirty="0"/>
              <a:t>As you can see, </a:t>
            </a:r>
            <a:r>
              <a:rPr lang="en-US" dirty="0"/>
              <a:t>Chicago finishes the season in a tie for first place in this scenario with 17 wins.</a:t>
            </a:r>
          </a:p>
        </p:txBody>
      </p:sp>
      <p:sp>
        <p:nvSpPr>
          <p:cNvPr id="4" name="Slide Number Placeholder 3"/>
          <p:cNvSpPr>
            <a:spLocks noGrp="1"/>
          </p:cNvSpPr>
          <p:nvPr>
            <p:ph type="sldNum" sz="quarter" idx="5"/>
          </p:nvPr>
        </p:nvSpPr>
        <p:spPr/>
        <p:txBody>
          <a:bodyPr/>
          <a:lstStyle/>
          <a:p>
            <a:fld id="{6D654B74-137D-4F84-841D-94F6FEF9FC4F}" type="slidenum">
              <a:rPr lang="en-US" smtClean="0"/>
              <a:t>12</a:t>
            </a:fld>
            <a:endParaRPr lang="en-US"/>
          </a:p>
        </p:txBody>
      </p:sp>
    </p:spTree>
    <p:extLst>
      <p:ext uri="{BB962C8B-B14F-4D97-AF65-F5344CB8AC3E}">
        <p14:creationId xmlns:p14="http://schemas.microsoft.com/office/powerpoint/2010/main" val="21818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to complete the justification of the FPE number, we interpret the solution to the modified Schwartz MIP.</a:t>
            </a:r>
          </a:p>
          <a:p>
            <a:r>
              <a:rPr lang="en-US" dirty="0"/>
              <a:t>This gives us a more concise explanation of why Chicago cannot finish in first place with fewer than 17 wins that goes like this …</a:t>
            </a:r>
          </a:p>
        </p:txBody>
      </p:sp>
      <p:sp>
        <p:nvSpPr>
          <p:cNvPr id="4" name="Slide Number Placeholder 3"/>
          <p:cNvSpPr>
            <a:spLocks noGrp="1"/>
          </p:cNvSpPr>
          <p:nvPr>
            <p:ph type="sldNum" sz="quarter" idx="5"/>
          </p:nvPr>
        </p:nvSpPr>
        <p:spPr/>
        <p:txBody>
          <a:bodyPr/>
          <a:lstStyle/>
          <a:p>
            <a:fld id="{6D654B74-137D-4F84-841D-94F6FEF9FC4F}" type="slidenum">
              <a:rPr lang="en-US" smtClean="0"/>
              <a:t>13</a:t>
            </a:fld>
            <a:endParaRPr lang="en-US"/>
          </a:p>
        </p:txBody>
      </p:sp>
    </p:spTree>
    <p:extLst>
      <p:ext uri="{BB962C8B-B14F-4D97-AF65-F5344CB8AC3E}">
        <p14:creationId xmlns:p14="http://schemas.microsoft.com/office/powerpoint/2010/main" val="391527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Chicago has seven games left on schedule against those teams.  </a:t>
            </a:r>
            <a:r>
              <a:rPr lang="en-US" b="1" dirty="0"/>
              <a:t>We’re supposing that they will lose one of those games.</a:t>
            </a:r>
          </a:p>
          <a:p>
            <a:endParaRPr lang="en-US" dirty="0"/>
          </a:p>
          <a:p>
            <a:r>
              <a:rPr lang="en-US" b="1" dirty="0"/>
              <a:t>That means the four-team group will win at total of at least 65 games </a:t>
            </a:r>
            <a:r>
              <a:rPr lang="en-US" dirty="0"/>
              <a:t>which means that </a:t>
            </a:r>
            <a:r>
              <a:rPr lang="en-US" b="1" dirty="0"/>
              <a:t>at least one of them will end up with at least 17 wins</a:t>
            </a:r>
            <a:r>
              <a:rPr lang="en-US" dirty="0"/>
              <a:t>.</a:t>
            </a:r>
          </a:p>
        </p:txBody>
      </p:sp>
      <p:sp>
        <p:nvSpPr>
          <p:cNvPr id="4" name="Slide Number Placeholder 3"/>
          <p:cNvSpPr>
            <a:spLocks noGrp="1"/>
          </p:cNvSpPr>
          <p:nvPr>
            <p:ph type="sldNum" sz="quarter" idx="5"/>
          </p:nvPr>
        </p:nvSpPr>
        <p:spPr/>
        <p:txBody>
          <a:bodyPr/>
          <a:lstStyle/>
          <a:p>
            <a:fld id="{6D654B74-137D-4F84-841D-94F6FEF9FC4F}" type="slidenum">
              <a:rPr lang="en-US" smtClean="0"/>
              <a:t>14</a:t>
            </a:fld>
            <a:endParaRPr lang="en-US"/>
          </a:p>
        </p:txBody>
      </p:sp>
    </p:spTree>
    <p:extLst>
      <p:ext uri="{BB962C8B-B14F-4D97-AF65-F5344CB8AC3E}">
        <p14:creationId xmlns:p14="http://schemas.microsoft.com/office/powerpoint/2010/main" val="1698843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Here’s a quick example of we justify the first-place clinch number using our KBO standings.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KT’s FPC is </a:t>
            </a:r>
            <a:r>
              <a:rPr lang="en-US" b="1" baseline="0" dirty="0"/>
              <a:t>37</a:t>
            </a:r>
            <a:r>
              <a:rPr lang="en-US" baseline="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For an OR audience the proof the formulation the MIP that we solve, which maximizes KT’s win total subject to at least one other team finishing the season with a record as good or better than KT’s.</a:t>
            </a:r>
            <a:endParaRPr lang="en-US" dirty="0"/>
          </a:p>
          <a:p>
            <a:pPr marL="0" indent="0">
              <a:buFont typeface="Arial" panose="020B0604020202020204" pitchFamily="34" charset="0"/>
              <a:buNone/>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a general audience, </a:t>
            </a:r>
            <a:r>
              <a:rPr lang="en-US" baseline="0" dirty="0"/>
              <a:t>it’s easy to generate a proof that 37 more wins guarantees that KT will finish in first place.</a:t>
            </a:r>
          </a:p>
          <a:p>
            <a:pPr marL="0" indent="0">
              <a:buFont typeface="Arial" panose="020B0604020202020204" pitchFamily="34" charset="0"/>
              <a:buNone/>
            </a:pPr>
            <a:r>
              <a:rPr lang="en-US" baseline="0" dirty="0"/>
              <a:t>KT has </a:t>
            </a:r>
            <a:r>
              <a:rPr lang="en-US" b="1" baseline="0" dirty="0"/>
              <a:t>61</a:t>
            </a:r>
            <a:r>
              <a:rPr lang="en-US" baseline="0" dirty="0"/>
              <a:t> wins so far. So, we’re saying they reach the threshold of </a:t>
            </a:r>
            <a:r>
              <a:rPr lang="en-US" b="1" baseline="0" dirty="0"/>
              <a:t>98</a:t>
            </a:r>
            <a:r>
              <a:rPr lang="en-US" baseline="0" dirty="0"/>
              <a:t> wins they will clinch first place.</a:t>
            </a:r>
          </a:p>
          <a:p>
            <a:pPr marL="0" indent="0">
              <a:buFont typeface="Arial" panose="020B0604020202020204" pitchFamily="34" charset="0"/>
              <a:buNone/>
            </a:pPr>
            <a:r>
              <a:rPr lang="en-US" baseline="0" dirty="0"/>
              <a:t>They have 40 games left, so our proof considers scenarios in which they lost at most </a:t>
            </a:r>
            <a:r>
              <a:rPr lang="en-US" b="1" baseline="0" dirty="0"/>
              <a:t>3</a:t>
            </a:r>
            <a:r>
              <a:rPr lang="en-US" baseline="0" dirty="0"/>
              <a:t> more games this season.</a:t>
            </a:r>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16</a:t>
            </a:fld>
            <a:endParaRPr lang="en-US"/>
          </a:p>
        </p:txBody>
      </p:sp>
    </p:spTree>
    <p:extLst>
      <p:ext uri="{BB962C8B-B14F-4D97-AF65-F5344CB8AC3E}">
        <p14:creationId xmlns:p14="http://schemas.microsoft.com/office/powerpoint/2010/main" val="3148757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LG</a:t>
            </a:r>
            <a:r>
              <a:rPr lang="en-US" dirty="0"/>
              <a:t> has </a:t>
            </a:r>
            <a:r>
              <a:rPr lang="en-US" b="1" dirty="0"/>
              <a:t>55</a:t>
            </a:r>
            <a:r>
              <a:rPr lang="en-US" dirty="0"/>
              <a:t> wins and </a:t>
            </a:r>
            <a:r>
              <a:rPr lang="en-US" b="1" dirty="0"/>
              <a:t>43</a:t>
            </a:r>
            <a:r>
              <a:rPr lang="en-US" dirty="0"/>
              <a:t> games</a:t>
            </a:r>
            <a:r>
              <a:rPr lang="en-US" baseline="0" dirty="0"/>
              <a:t> left to play, so they can also reach the 98 win threshold.</a:t>
            </a:r>
          </a:p>
          <a:p>
            <a:r>
              <a:rPr lang="en-US" baseline="0" dirty="0"/>
              <a:t>But, </a:t>
            </a:r>
            <a:r>
              <a:rPr lang="en-US" b="1" baseline="0" dirty="0"/>
              <a:t>4 </a:t>
            </a:r>
            <a:r>
              <a:rPr lang="en-US" baseline="0" dirty="0"/>
              <a:t>of LG’s remaining games are against KT. In our scenario, KT will lost at most 3 of those games and LG will lose at least 1.</a:t>
            </a:r>
          </a:p>
          <a:p>
            <a:r>
              <a:rPr lang="en-US" baseline="0" dirty="0"/>
              <a:t>That means that if KT gets to 98 wins then LG can get to at most </a:t>
            </a:r>
            <a:r>
              <a:rPr lang="en-US" b="1" baseline="0" dirty="0"/>
              <a:t>97</a:t>
            </a:r>
            <a:r>
              <a:rPr lang="en-US" baseline="0" dirty="0"/>
              <a:t>.</a:t>
            </a:r>
          </a:p>
          <a:p>
            <a:r>
              <a:rPr lang="en-US" baseline="0" dirty="0"/>
              <a:t>In general, the proof for the FPC number use this kind of simple arithmetic to show by winning that number of its remaining games, the team in question is guaranteed to finish with more</a:t>
            </a:r>
          </a:p>
        </p:txBody>
      </p:sp>
      <p:sp>
        <p:nvSpPr>
          <p:cNvPr id="4" name="Slide Number Placeholder 3"/>
          <p:cNvSpPr>
            <a:spLocks noGrp="1"/>
          </p:cNvSpPr>
          <p:nvPr>
            <p:ph type="sldNum" sz="quarter" idx="5"/>
          </p:nvPr>
        </p:nvSpPr>
        <p:spPr/>
        <p:txBody>
          <a:bodyPr/>
          <a:lstStyle/>
          <a:p>
            <a:fld id="{6D654B74-137D-4F84-841D-94F6FEF9FC4F}" type="slidenum">
              <a:rPr lang="en-US" smtClean="0"/>
              <a:t>17</a:t>
            </a:fld>
            <a:endParaRPr lang="en-US"/>
          </a:p>
        </p:txBody>
      </p:sp>
    </p:spTree>
    <p:extLst>
      <p:ext uri="{BB962C8B-B14F-4D97-AF65-F5344CB8AC3E}">
        <p14:creationId xmlns:p14="http://schemas.microsoft.com/office/powerpoint/2010/main" val="296584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18</a:t>
            </a:fld>
            <a:endParaRPr lang="en-US"/>
          </a:p>
        </p:txBody>
      </p:sp>
    </p:spTree>
    <p:extLst>
      <p:ext uri="{BB962C8B-B14F-4D97-AF65-F5344CB8AC3E}">
        <p14:creationId xmlns:p14="http://schemas.microsoft.com/office/powerpoint/2010/main" val="2777744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Sports media also use magic numbers to report when teams are </a:t>
            </a:r>
            <a:r>
              <a:rPr lang="en-US" i="1" dirty="0">
                <a:effectLst/>
              </a:rPr>
              <a:t> eliminated</a:t>
            </a:r>
            <a:r>
              <a:rPr lang="en-US" dirty="0">
                <a:effectLst/>
              </a:rPr>
              <a:t> from the playoffs (i.e., have fallen so far behind that they cannot qualify even if they win all of their remaining games).</a:t>
            </a:r>
          </a:p>
          <a:p>
            <a:endParaRPr lang="en-US" b="1" dirty="0">
              <a:effectLst/>
            </a:endParaRPr>
          </a:p>
          <a:p>
            <a:r>
              <a:rPr lang="en-US" b="1" dirty="0">
                <a:effectLst/>
              </a:rPr>
              <a:t>They do this for all major sports. </a:t>
            </a:r>
          </a:p>
          <a:p>
            <a:endParaRPr lang="en-US" dirty="0">
              <a:effectLst/>
            </a:endParaRPr>
          </a:p>
          <a:p>
            <a:r>
              <a:rPr lang="en-US" b="1" dirty="0">
                <a:effectLst/>
              </a:rPr>
              <a:t>It’s an international phenomenon. </a:t>
            </a:r>
          </a:p>
          <a:p>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3</a:t>
            </a:fld>
            <a:endParaRPr lang="en-US"/>
          </a:p>
        </p:txBody>
      </p:sp>
    </p:spTree>
    <p:extLst>
      <p:ext uri="{BB962C8B-B14F-4D97-AF65-F5344CB8AC3E}">
        <p14:creationId xmlns:p14="http://schemas.microsoft.com/office/powerpoint/2010/main" val="293630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80808"/>
                </a:solidFill>
                <a:effectLst/>
              </a:rPr>
              <a:t>On the RIOT SPORTS website that Alexandra and I run, we use optimization models to calculate and post the number remaining games that the team in the leagues listed above must win to </a:t>
            </a:r>
          </a:p>
          <a:p>
            <a:r>
              <a:rPr lang="en-US" dirty="0">
                <a:effectLst/>
              </a:rPr>
              <a:t>Guarantee a first-place finish </a:t>
            </a:r>
          </a:p>
          <a:p>
            <a:r>
              <a:rPr lang="en-US" dirty="0">
                <a:effectLst/>
              </a:rPr>
              <a:t>Guarantee a postseason berth </a:t>
            </a:r>
          </a:p>
          <a:p>
            <a:r>
              <a:rPr lang="en-US" dirty="0">
                <a:effectLst/>
              </a:rPr>
              <a:t>Avoid elimination from first place </a:t>
            </a:r>
          </a:p>
          <a:p>
            <a:r>
              <a:rPr lang="en-US" dirty="0">
                <a:effectLst/>
              </a:rPr>
              <a:t>Avoid elimination from the postseason. </a:t>
            </a:r>
          </a:p>
          <a:p>
            <a:endParaRPr lang="en-US" dirty="0">
              <a:effectLst/>
            </a:endParaRPr>
          </a:p>
          <a:p>
            <a:r>
              <a:rPr lang="en-US" dirty="0">
                <a:effectLst/>
              </a:rPr>
              <a:t>Recently, we have taken this a step a further and started posting justifications and explanations of the numbers we post.</a:t>
            </a:r>
          </a:p>
          <a:p>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4</a:t>
            </a:fld>
            <a:endParaRPr lang="en-US"/>
          </a:p>
        </p:txBody>
      </p:sp>
    </p:spTree>
    <p:extLst>
      <p:ext uri="{BB962C8B-B14F-4D97-AF65-F5344CB8AC3E}">
        <p14:creationId xmlns:p14="http://schemas.microsoft.com/office/powerpoint/2010/main" val="2054504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paper </a:t>
            </a:r>
            <a:r>
              <a:rPr lang="en-US" dirty="0"/>
              <a:t>gives the origin story of the RIOT site, which was motivated in part by </a:t>
            </a:r>
            <a:r>
              <a:rPr lang="en-US" b="1" dirty="0"/>
              <a:t>a seminal paper by Schwartz</a:t>
            </a:r>
            <a:r>
              <a:rPr lang="en-US" dirty="0"/>
              <a:t> showing that the maxflow-</a:t>
            </a:r>
            <a:r>
              <a:rPr lang="en-US" dirty="0" err="1"/>
              <a:t>mincut</a:t>
            </a:r>
            <a:r>
              <a:rPr lang="en-US" dirty="0"/>
              <a:t> theorem gives necessary and sufficient conditions for elimination from fist place.</a:t>
            </a:r>
          </a:p>
          <a:p>
            <a:endParaRPr lang="en-US" dirty="0"/>
          </a:p>
          <a:p>
            <a:r>
              <a:rPr lang="en-US" dirty="0"/>
              <a:t>This is a just a sample of some of work that has followed from that.  This is terrific work, but it’s written for ORMS audience. One of the RIOT project research questions is how do we explain the results to sports fans?</a:t>
            </a:r>
          </a:p>
          <a:p>
            <a:endParaRPr lang="en-US" dirty="0"/>
          </a:p>
          <a:p>
            <a:r>
              <a:rPr lang="en-US" sz="1200" dirty="0">
                <a:effectLst/>
                <a:latin typeface="+mn-lt"/>
                <a:ea typeface="Calibri" panose="020F0502020204030204" pitchFamily="34" charset="0"/>
                <a:cs typeface="Times New Roman" panose="02020603050405020304" pitchFamily="18" charset="0"/>
              </a:rPr>
              <a:t>Often the proof that an optimization-based magic number is correct relies on showing that a MIP model is infeasible. </a:t>
            </a:r>
          </a:p>
          <a:p>
            <a:r>
              <a:rPr lang="en-US" sz="1200" dirty="0">
                <a:effectLst/>
                <a:latin typeface="+mn-lt"/>
                <a:ea typeface="Calibri" panose="020F0502020204030204" pitchFamily="34" charset="0"/>
                <a:cs typeface="Times New Roman" panose="02020603050405020304" pitchFamily="18" charset="0"/>
              </a:rPr>
              <a:t>So, although fans enjoy tracking these numbers, most must take them on faith.  </a:t>
            </a:r>
          </a:p>
          <a:p>
            <a:r>
              <a:rPr lang="en-US" sz="1200" dirty="0">
                <a:effectLst/>
                <a:latin typeface="+mn-lt"/>
                <a:ea typeface="Calibri" panose="020F0502020204030204" pitchFamily="34" charset="0"/>
                <a:cs typeface="Times New Roman" panose="02020603050405020304" pitchFamily="18" charset="0"/>
              </a:rPr>
              <a:t>One of the current efforts in the RIOT project is automating the process of justifying magic numbers to sports fans in plain English. </a:t>
            </a:r>
            <a:endParaRPr lang="en-US" dirty="0">
              <a:latin typeface="+mn-lt"/>
            </a:endParaRPr>
          </a:p>
          <a:p>
            <a:endParaRPr lang="en-US" dirty="0">
              <a:latin typeface="+mn-lt"/>
            </a:endParaRPr>
          </a:p>
          <a:p>
            <a:r>
              <a:rPr lang="en-US" dirty="0">
                <a:latin typeface="+mn-lt"/>
              </a:rPr>
              <a:t>Next, I’m going to illustrate the idea with the first-place elimination number.</a:t>
            </a:r>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5</a:t>
            </a:fld>
            <a:endParaRPr lang="en-US"/>
          </a:p>
        </p:txBody>
      </p:sp>
    </p:spTree>
    <p:extLst>
      <p:ext uri="{BB962C8B-B14F-4D97-AF65-F5344CB8AC3E}">
        <p14:creationId xmlns:p14="http://schemas.microsoft.com/office/powerpoint/2010/main" val="3787770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n-lt"/>
              </a:rPr>
              <a:t>Here is an example based on our WNBA standings.</a:t>
            </a:r>
          </a:p>
          <a:p>
            <a:endParaRPr lang="en-US" dirty="0">
              <a:latin typeface="+mn-lt"/>
            </a:endParaRPr>
          </a:p>
          <a:p>
            <a:r>
              <a:rPr lang="en-US" dirty="0">
                <a:latin typeface="+mn-lt"/>
              </a:rPr>
              <a:t>Like most standings pages, we list the teams, and how many game each team has won and lost so far.</a:t>
            </a:r>
          </a:p>
          <a:p>
            <a:endParaRPr lang="en-US" dirty="0">
              <a:latin typeface="+mn-lt"/>
            </a:endParaRPr>
          </a:p>
          <a:p>
            <a:r>
              <a:rPr lang="en-US" dirty="0">
                <a:latin typeface="+mn-lt"/>
              </a:rPr>
              <a:t>We also list the number of games each team has left to play and their magic numbers. In this case, I’m only showing the first-place elimination numbers.</a:t>
            </a:r>
          </a:p>
          <a:p>
            <a:endParaRPr lang="en-US" dirty="0">
              <a:latin typeface="+mn-lt"/>
            </a:endParaRPr>
          </a:p>
          <a:p>
            <a:r>
              <a:rPr lang="en-US" dirty="0">
                <a:latin typeface="+mn-lt"/>
              </a:rPr>
              <a:t>Notice that we’re indicating that Indiana has been eliminated from first place.</a:t>
            </a:r>
          </a:p>
          <a:p>
            <a:endParaRPr lang="en-US" dirty="0">
              <a:latin typeface="+mn-lt"/>
            </a:endParaRPr>
          </a:p>
          <a:p>
            <a:r>
              <a:rPr lang="en-US" dirty="0">
                <a:latin typeface="+mn-lt"/>
              </a:rPr>
              <a:t>This is not obvious since they have 4 wins with 12 games left to play, which gives them the possibility of catching up to the first-place team, Seattle.</a:t>
            </a:r>
          </a:p>
          <a:p>
            <a:endParaRPr lang="en-US" dirty="0">
              <a:latin typeface="+mn-lt"/>
            </a:endParaRPr>
          </a:p>
          <a:p>
            <a:r>
              <a:rPr lang="en-US" dirty="0">
                <a:latin typeface="+mn-lt"/>
              </a:rPr>
              <a:t>But, Seattle’s first-place elimination number is 1. That means that they must win at least one more game or else they will NOT finish in first place.</a:t>
            </a:r>
          </a:p>
          <a:p>
            <a:r>
              <a:rPr lang="en-US" dirty="0">
                <a:latin typeface="+mn-lt"/>
              </a:rPr>
              <a:t>In other words, Seattle must get to at least 17 wins to stay in contention for first place.</a:t>
            </a:r>
          </a:p>
          <a:p>
            <a:endParaRPr lang="en-US" dirty="0">
              <a:latin typeface="+mn-lt"/>
            </a:endParaRPr>
          </a:p>
          <a:p>
            <a:r>
              <a:rPr lang="en-US" dirty="0">
                <a:latin typeface="+mn-lt"/>
              </a:rPr>
              <a:t>Notice Las Vegas is in a similar situation. So is Chicago, and all the other teams that are not yet eliminated from first place.</a:t>
            </a:r>
          </a:p>
          <a:p>
            <a:endParaRPr lang="en-US" dirty="0">
              <a:latin typeface="+mn-lt"/>
            </a:endParaRPr>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6</a:t>
            </a:fld>
            <a:endParaRPr lang="en-US"/>
          </a:p>
        </p:txBody>
      </p:sp>
    </p:spTree>
    <p:extLst>
      <p:ext uri="{BB962C8B-B14F-4D97-AF65-F5344CB8AC3E}">
        <p14:creationId xmlns:p14="http://schemas.microsoft.com/office/powerpoint/2010/main" val="837255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as long as games in the league cannot end in ties and ties in the final standings are broken by playing additional games, then there </a:t>
            </a:r>
            <a:r>
              <a:rPr lang="en-US" b="1" dirty="0"/>
              <a:t>is a first-place threshold</a:t>
            </a:r>
            <a:r>
              <a:rPr lang="en-US" dirty="0"/>
              <a:t>, V,  such that no team can finish in first place with fewer than V wins.</a:t>
            </a:r>
          </a:p>
          <a:p>
            <a:endParaRPr lang="en-US" dirty="0"/>
          </a:p>
          <a:p>
            <a:r>
              <a:rPr lang="en-US" dirty="0"/>
              <a:t>The threshold can be calculated by solving a mixed-integer program, which minimizes V subject to finding a feasible scenario for the outcomes of the remaining games in the season such that </a:t>
            </a:r>
            <a:r>
              <a:rPr lang="en-US" b="1" dirty="0"/>
              <a:t>no team finishes the season with more than V wins</a:t>
            </a:r>
            <a:r>
              <a:rPr lang="en-US" dirty="0"/>
              <a:t>.</a:t>
            </a:r>
          </a:p>
          <a:p>
            <a:endParaRPr lang="en-US" dirty="0"/>
          </a:p>
          <a:p>
            <a:r>
              <a:rPr lang="en-US" dirty="0"/>
              <a:t>I won’t go into the details of the MIP other than to point out that the </a:t>
            </a:r>
            <a:r>
              <a:rPr lang="en-US" b="1" dirty="0"/>
              <a:t>X variables</a:t>
            </a:r>
            <a:r>
              <a:rPr lang="en-US" dirty="0"/>
              <a:t> describe the scenario by indicating how many of its remaining games each team wins against each of the other teams.</a:t>
            </a:r>
          </a:p>
          <a:p>
            <a:endParaRPr lang="en-US" dirty="0"/>
          </a:p>
        </p:txBody>
      </p:sp>
      <p:sp>
        <p:nvSpPr>
          <p:cNvPr id="4" name="Slide Number Placeholder 3"/>
          <p:cNvSpPr>
            <a:spLocks noGrp="1"/>
          </p:cNvSpPr>
          <p:nvPr>
            <p:ph type="sldNum" sz="quarter" idx="5"/>
          </p:nvPr>
        </p:nvSpPr>
        <p:spPr/>
        <p:txBody>
          <a:bodyPr/>
          <a:lstStyle/>
          <a:p>
            <a:fld id="{6D654B74-137D-4F84-841D-94F6FEF9FC4F}" type="slidenum">
              <a:rPr lang="en-US" smtClean="0"/>
              <a:t>7</a:t>
            </a:fld>
            <a:endParaRPr lang="en-US"/>
          </a:p>
        </p:txBody>
      </p:sp>
    </p:spTree>
    <p:extLst>
      <p:ext uri="{BB962C8B-B14F-4D97-AF65-F5344CB8AC3E}">
        <p14:creationId xmlns:p14="http://schemas.microsoft.com/office/powerpoint/2010/main" val="185454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user-friendly proof of the first-place elimination number of RIOT, we solve an additional MIP for each team that is still in contention for first place.</a:t>
            </a:r>
          </a:p>
          <a:p>
            <a:endParaRPr lang="en-US" dirty="0"/>
          </a:p>
          <a:p>
            <a:r>
              <a:rPr lang="en-US" dirty="0"/>
              <a:t>The </a:t>
            </a:r>
            <a:r>
              <a:rPr lang="en-US" b="1" dirty="0"/>
              <a:t>solution to this MIP </a:t>
            </a:r>
            <a:r>
              <a:rPr lang="en-US" dirty="0"/>
              <a:t>gives us a scenario in which team </a:t>
            </a:r>
            <a:r>
              <a:rPr lang="en-US" dirty="0" err="1"/>
              <a:t>i</a:t>
            </a:r>
            <a:r>
              <a:rPr lang="en-US" dirty="0"/>
              <a:t> finishes in first place with exactly V wins. </a:t>
            </a:r>
          </a:p>
          <a:p>
            <a:endParaRPr lang="en-US" dirty="0"/>
          </a:p>
          <a:p>
            <a:r>
              <a:rPr lang="en-US" dirty="0"/>
              <a:t>It’s easy to use the X variables to generate an automated proof that it’s possible for team </a:t>
            </a:r>
            <a:r>
              <a:rPr lang="en-US" dirty="0" err="1"/>
              <a:t>i</a:t>
            </a:r>
            <a:r>
              <a:rPr lang="en-US" dirty="0"/>
              <a:t> to finish in first place if they reach the threshold.  </a:t>
            </a:r>
          </a:p>
          <a:p>
            <a:endParaRPr lang="en-US" dirty="0"/>
          </a:p>
          <a:p>
            <a:r>
              <a:rPr lang="en-US" dirty="0"/>
              <a:t>The more interesting part is generating an automated proof team </a:t>
            </a:r>
            <a:r>
              <a:rPr lang="en-US" dirty="0" err="1"/>
              <a:t>i</a:t>
            </a:r>
            <a:r>
              <a:rPr lang="en-US" dirty="0"/>
              <a:t> cannot finish in first place if they don’t reach the threshold. In other words, proving that this MIP is infeasible for v minus 1 without using math programming jargon.</a:t>
            </a:r>
          </a:p>
        </p:txBody>
      </p:sp>
      <p:sp>
        <p:nvSpPr>
          <p:cNvPr id="4" name="Slide Number Placeholder 3"/>
          <p:cNvSpPr>
            <a:spLocks noGrp="1"/>
          </p:cNvSpPr>
          <p:nvPr>
            <p:ph type="sldNum" sz="quarter" idx="5"/>
          </p:nvPr>
        </p:nvSpPr>
        <p:spPr/>
        <p:txBody>
          <a:bodyPr/>
          <a:lstStyle/>
          <a:p>
            <a:fld id="{6D654B74-137D-4F84-841D-94F6FEF9FC4F}" type="slidenum">
              <a:rPr lang="en-US" smtClean="0"/>
              <a:t>8</a:t>
            </a:fld>
            <a:endParaRPr lang="en-US"/>
          </a:p>
        </p:txBody>
      </p:sp>
    </p:spTree>
    <p:extLst>
      <p:ext uri="{BB962C8B-B14F-4D97-AF65-F5344CB8AC3E}">
        <p14:creationId xmlns:p14="http://schemas.microsoft.com/office/powerpoint/2010/main" val="75785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Here’s an example of how we justify the first-place threshold on RIOT.</a:t>
            </a:r>
          </a:p>
          <a:p>
            <a:endParaRPr lang="en-US" dirty="0">
              <a:effectLst/>
              <a:latin typeface="Arial" panose="020B0604020202020204" pitchFamily="34" charset="0"/>
            </a:endParaRPr>
          </a:p>
          <a:p>
            <a:r>
              <a:rPr lang="en-US" dirty="0">
                <a:effectLst/>
                <a:latin typeface="Arial" panose="020B0604020202020204" pitchFamily="34" charset="0"/>
              </a:rPr>
              <a:t>The group of five teams comprising Chicago, Connecticut, Las Vegas, Minnesota, and Seattle have</a:t>
            </a:r>
            <a:r>
              <a:rPr lang="en-US" dirty="0">
                <a:effectLst/>
                <a:latin typeface="Courier New" panose="02070309020205020404" pitchFamily="49" charset="0"/>
              </a:rPr>
              <a:t> </a:t>
            </a:r>
            <a:r>
              <a:rPr lang="en-US" dirty="0">
                <a:effectLst/>
                <a:latin typeface="Arial" panose="020B0604020202020204" pitchFamily="34" charset="0"/>
              </a:rPr>
              <a:t>already won a total of 69 games, and, as shown in </a:t>
            </a:r>
            <a:r>
              <a:rPr lang="en-US" b="1" dirty="0">
                <a:effectLst/>
                <a:latin typeface="Arial" panose="020B0604020202020204" pitchFamily="34" charset="0"/>
              </a:rPr>
              <a:t>the table on the right</a:t>
            </a:r>
            <a:r>
              <a:rPr lang="en-US" dirty="0">
                <a:effectLst/>
                <a:latin typeface="Arial" panose="020B0604020202020204" pitchFamily="34" charset="0"/>
              </a:rPr>
              <a:t>, will win at least another 12. </a:t>
            </a:r>
          </a:p>
          <a:p>
            <a:endParaRPr lang="en-US" dirty="0">
              <a:effectLst/>
              <a:latin typeface="Arial" panose="020B0604020202020204" pitchFamily="34" charset="0"/>
            </a:endParaRPr>
          </a:p>
          <a:p>
            <a:r>
              <a:rPr lang="en-US" dirty="0">
                <a:effectLst/>
                <a:latin typeface="Arial" panose="020B0604020202020204" pitchFamily="34" charset="0"/>
              </a:rPr>
              <a:t>This means</a:t>
            </a:r>
            <a:r>
              <a:rPr lang="en-US" dirty="0">
                <a:effectLst/>
                <a:latin typeface="Courier New" panose="02070309020205020404" pitchFamily="49" charset="0"/>
              </a:rPr>
              <a:t> </a:t>
            </a:r>
            <a:r>
              <a:rPr lang="en-US" dirty="0">
                <a:effectLst/>
                <a:latin typeface="Arial" panose="020B0604020202020204" pitchFamily="34" charset="0"/>
              </a:rPr>
              <a:t>that </a:t>
            </a:r>
            <a:r>
              <a:rPr lang="en-US" b="1" dirty="0">
                <a:effectLst/>
                <a:latin typeface="Arial" panose="020B0604020202020204" pitchFamily="34" charset="0"/>
              </a:rPr>
              <a:t>on average </a:t>
            </a:r>
            <a:r>
              <a:rPr lang="en-US" dirty="0">
                <a:effectLst/>
                <a:latin typeface="Arial" panose="020B0604020202020204" pitchFamily="34" charset="0"/>
              </a:rPr>
              <a:t>each of the teams in this group will finish the season with at least 69+125= 16.2</a:t>
            </a:r>
            <a:r>
              <a:rPr lang="en-US" dirty="0">
                <a:effectLst/>
                <a:latin typeface="Courier New" panose="02070309020205020404" pitchFamily="49" charset="0"/>
              </a:rPr>
              <a:t> </a:t>
            </a:r>
            <a:r>
              <a:rPr lang="en-US" dirty="0">
                <a:effectLst/>
                <a:latin typeface="Arial" panose="020B0604020202020204" pitchFamily="34" charset="0"/>
              </a:rPr>
              <a:t>wins. </a:t>
            </a:r>
          </a:p>
          <a:p>
            <a:r>
              <a:rPr lang="en-US" dirty="0">
                <a:effectLst/>
                <a:latin typeface="Arial" panose="020B0604020202020204" pitchFamily="34" charset="0"/>
              </a:rPr>
              <a:t>Since win totals are integers, it follows that least one of the five teams in the group will finish</a:t>
            </a:r>
            <a:r>
              <a:rPr lang="en-US" dirty="0">
                <a:effectLst/>
                <a:latin typeface="Courier New" panose="02070309020205020404" pitchFamily="49" charset="0"/>
              </a:rPr>
              <a:t> </a:t>
            </a:r>
            <a:r>
              <a:rPr lang="en-US" dirty="0">
                <a:effectLst/>
                <a:latin typeface="Arial" panose="020B0604020202020204" pitchFamily="34" charset="0"/>
              </a:rPr>
              <a:t>the season with at least 17 wins.</a:t>
            </a:r>
          </a:p>
          <a:p>
            <a:endParaRPr lang="en-US" dirty="0">
              <a:effectLst/>
              <a:latin typeface="Arial" panose="020B0604020202020204" pitchFamily="34" charset="0"/>
            </a:endParaRPr>
          </a:p>
          <a:p>
            <a:r>
              <a:rPr lang="en-US" dirty="0"/>
              <a:t>We use a third MIP to find a minimum-size threshold-determining set to give the simplest explanation of the FPE number.</a:t>
            </a:r>
          </a:p>
          <a:p>
            <a:r>
              <a:rPr lang="en-US" dirty="0"/>
              <a:t>In the interest of time, I will skip past that formulation to illustrate how we use the solutions of the models to generate a justification of the first-place elimination number.</a:t>
            </a:r>
          </a:p>
        </p:txBody>
      </p:sp>
      <p:sp>
        <p:nvSpPr>
          <p:cNvPr id="4" name="Slide Number Placeholder 3"/>
          <p:cNvSpPr>
            <a:spLocks noGrp="1"/>
          </p:cNvSpPr>
          <p:nvPr>
            <p:ph type="sldNum" sz="quarter" idx="5"/>
          </p:nvPr>
        </p:nvSpPr>
        <p:spPr/>
        <p:txBody>
          <a:bodyPr/>
          <a:lstStyle/>
          <a:p>
            <a:fld id="{6D654B74-137D-4F84-841D-94F6FEF9FC4F}" type="slidenum">
              <a:rPr lang="en-US" smtClean="0"/>
              <a:t>9</a:t>
            </a:fld>
            <a:endParaRPr lang="en-US"/>
          </a:p>
        </p:txBody>
      </p:sp>
    </p:spTree>
    <p:extLst>
      <p:ext uri="{BB962C8B-B14F-4D97-AF65-F5344CB8AC3E}">
        <p14:creationId xmlns:p14="http://schemas.microsoft.com/office/powerpoint/2010/main" val="212369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third MIP to find </a:t>
            </a:r>
            <a:r>
              <a:rPr lang="en-US" b="1" dirty="0"/>
              <a:t>a threshold-determining set of teams.</a:t>
            </a:r>
          </a:p>
          <a:p>
            <a:endParaRPr lang="en-US" dirty="0"/>
          </a:p>
          <a:p>
            <a:r>
              <a:rPr lang="en-US" dirty="0"/>
              <a:t>As I illustrated in the WNBA example, any set of teams will necessarily </a:t>
            </a:r>
            <a:r>
              <a:rPr lang="en-US" b="0" dirty="0"/>
              <a:t>win at least a certain total number of games by the end of the season</a:t>
            </a:r>
            <a:r>
              <a:rPr lang="en-US" dirty="0"/>
              <a:t>. That’s calculated </a:t>
            </a:r>
            <a:r>
              <a:rPr lang="en-US" b="1" dirty="0"/>
              <a:t>here</a:t>
            </a:r>
            <a:r>
              <a:rPr lang="en-US" b="0" dirty="0"/>
              <a:t>.</a:t>
            </a:r>
            <a:r>
              <a:rPr lang="en-US" b="1" dirty="0"/>
              <a:t> </a:t>
            </a:r>
          </a:p>
          <a:p>
            <a:endParaRPr lang="en-US" b="1" dirty="0"/>
          </a:p>
          <a:p>
            <a:r>
              <a:rPr lang="en-US" b="0" dirty="0"/>
              <a:t>To be a threshold-determining set, that total must be larger than the </a:t>
            </a:r>
            <a:r>
              <a:rPr lang="en-US" b="1" dirty="0"/>
              <a:t>maximum total number of games those teams will win if none of them reach the first-place threshold</a:t>
            </a:r>
            <a:r>
              <a:rPr lang="en-US" b="0" dirty="0"/>
              <a:t>.</a:t>
            </a:r>
          </a:p>
          <a:p>
            <a:endParaRPr lang="en-US" b="0" dirty="0"/>
          </a:p>
          <a:p>
            <a:r>
              <a:rPr lang="en-US" b="0" dirty="0"/>
              <a:t>Since we want the proof to be concise, we </a:t>
            </a:r>
            <a:r>
              <a:rPr lang="en-US" b="1" dirty="0"/>
              <a:t>minimize</a:t>
            </a:r>
            <a:r>
              <a:rPr lang="en-US" b="0" dirty="0"/>
              <a:t> the number of teams in the threshold-determining set.</a:t>
            </a:r>
          </a:p>
          <a:p>
            <a:endParaRPr lang="en-US" b="0" dirty="0"/>
          </a:p>
          <a:p>
            <a:r>
              <a:rPr lang="en-US" b="0" dirty="0"/>
              <a:t>Putting the sequence of MIPs together gives us a justification of the FPE number that goes something like this …</a:t>
            </a:r>
          </a:p>
        </p:txBody>
      </p:sp>
      <p:sp>
        <p:nvSpPr>
          <p:cNvPr id="4" name="Slide Number Placeholder 3"/>
          <p:cNvSpPr>
            <a:spLocks noGrp="1"/>
          </p:cNvSpPr>
          <p:nvPr>
            <p:ph type="sldNum" sz="quarter" idx="5"/>
          </p:nvPr>
        </p:nvSpPr>
        <p:spPr/>
        <p:txBody>
          <a:bodyPr/>
          <a:lstStyle/>
          <a:p>
            <a:fld id="{6D654B74-137D-4F84-841D-94F6FEF9FC4F}" type="slidenum">
              <a:rPr lang="en-US" smtClean="0"/>
              <a:t>10</a:t>
            </a:fld>
            <a:endParaRPr lang="en-US"/>
          </a:p>
        </p:txBody>
      </p:sp>
    </p:spTree>
    <p:extLst>
      <p:ext uri="{BB962C8B-B14F-4D97-AF65-F5344CB8AC3E}">
        <p14:creationId xmlns:p14="http://schemas.microsoft.com/office/powerpoint/2010/main" val="16203693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elcom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9D289-E5B9-F446-B4B5-FD2007D273A6}"/>
              </a:ext>
            </a:extLst>
          </p:cNvPr>
          <p:cNvPicPr>
            <a:picLocks noChangeAspect="1"/>
          </p:cNvPicPr>
          <p:nvPr userDrawn="1"/>
        </p:nvPicPr>
        <p:blipFill>
          <a:blip r:embed="rId2"/>
          <a:srcRect/>
          <a:stretch/>
        </p:blipFill>
        <p:spPr>
          <a:xfrm>
            <a:off x="0" y="0"/>
            <a:ext cx="9144000" cy="5143500"/>
          </a:xfrm>
          <a:prstGeom prst="rect">
            <a:avLst/>
          </a:prstGeom>
        </p:spPr>
      </p:pic>
    </p:spTree>
    <p:extLst>
      <p:ext uri="{BB962C8B-B14F-4D97-AF65-F5344CB8AC3E}">
        <p14:creationId xmlns:p14="http://schemas.microsoft.com/office/powerpoint/2010/main" val="25372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D5411D-4503-5E40-990B-869E136B0F29}"/>
              </a:ext>
            </a:extLst>
          </p:cNvPr>
          <p:cNvPicPr>
            <a:picLocks noChangeAspect="1"/>
          </p:cNvPicPr>
          <p:nvPr userDrawn="1"/>
        </p:nvPicPr>
        <p:blipFill>
          <a:blip r:embed="rId2"/>
          <a:srcRect/>
          <a:stretch/>
        </p:blipFill>
        <p:spPr>
          <a:xfrm>
            <a:off x="0" y="0"/>
            <a:ext cx="9144000" cy="5143500"/>
          </a:xfrm>
          <a:prstGeom prst="rect">
            <a:avLst/>
          </a:prstGeom>
        </p:spPr>
      </p:pic>
      <p:sp>
        <p:nvSpPr>
          <p:cNvPr id="16" name="Title 1">
            <a:extLst>
              <a:ext uri="{FF2B5EF4-FFF2-40B4-BE49-F238E27FC236}">
                <a16:creationId xmlns:a16="http://schemas.microsoft.com/office/drawing/2014/main" id="{0691A0D4-6952-0C4D-841D-2BED8B6B00A7}"/>
              </a:ext>
            </a:extLst>
          </p:cNvPr>
          <p:cNvSpPr>
            <a:spLocks noGrp="1"/>
          </p:cNvSpPr>
          <p:nvPr>
            <p:ph type="title" hasCustomPrompt="1"/>
          </p:nvPr>
        </p:nvSpPr>
        <p:spPr>
          <a:xfrm>
            <a:off x="4548948" y="1621332"/>
            <a:ext cx="4126326" cy="2036268"/>
          </a:xfrm>
        </p:spPr>
        <p:txBody>
          <a:bodyPr>
            <a:normAutofit/>
          </a:bodyPr>
          <a:lstStyle>
            <a:lvl1pPr algn="l">
              <a:defRPr sz="4000" b="1">
                <a:solidFill>
                  <a:srgbClr val="4D4D4C"/>
                </a:solidFill>
                <a:latin typeface="Arial" panose="020B0604020202020204" pitchFamily="34" charset="0"/>
                <a:cs typeface="Arial" panose="020B0604020202020204" pitchFamily="34" charset="0"/>
              </a:defRPr>
            </a:lvl1pPr>
          </a:lstStyle>
          <a:p>
            <a:r>
              <a:rPr lang="en-US" dirty="0"/>
              <a:t>Title</a:t>
            </a:r>
          </a:p>
        </p:txBody>
      </p:sp>
    </p:spTree>
    <p:extLst>
      <p:ext uri="{BB962C8B-B14F-4D97-AF65-F5344CB8AC3E}">
        <p14:creationId xmlns:p14="http://schemas.microsoft.com/office/powerpoint/2010/main" val="3362947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On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CED882-1681-B246-8699-AC8EBE6AD60A}"/>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title" hasCustomPrompt="1"/>
          </p:nvPr>
        </p:nvSpPr>
        <p:spPr>
          <a:xfrm>
            <a:off x="446550" y="362025"/>
            <a:ext cx="8198864" cy="599318"/>
          </a:xfrm>
        </p:spPr>
        <p:txBody>
          <a:bodyPr>
            <a:noAutofit/>
          </a:bodyPr>
          <a:lstStyle>
            <a:lvl1pPr algn="l">
              <a:defRPr sz="2600" b="1" i="0" cap="none">
                <a:solidFill>
                  <a:srgbClr val="002F87"/>
                </a:solidFill>
                <a:latin typeface="Arial" panose="020B0604020202020204" pitchFamily="34" charset="0"/>
                <a:cs typeface="Arial" panose="020B0604020202020204" pitchFamily="34" charset="0"/>
              </a:defRPr>
            </a:lvl1pPr>
          </a:lstStyle>
          <a:p>
            <a:r>
              <a:rPr lang="en-US" dirty="0"/>
              <a:t>Click to add header text</a:t>
            </a:r>
          </a:p>
        </p:txBody>
      </p:sp>
      <p:sp>
        <p:nvSpPr>
          <p:cNvPr id="3" name="Content Placeholder 2"/>
          <p:cNvSpPr>
            <a:spLocks noGrp="1"/>
          </p:cNvSpPr>
          <p:nvPr>
            <p:ph idx="1"/>
          </p:nvPr>
        </p:nvSpPr>
        <p:spPr>
          <a:xfrm>
            <a:off x="476410" y="1208868"/>
            <a:ext cx="8198864" cy="2840618"/>
          </a:xfrm>
        </p:spPr>
        <p:txBody>
          <a:bodyPr>
            <a:normAutofit/>
          </a:bodyPr>
          <a:lstStyle>
            <a:lvl1pPr marL="0" indent="0">
              <a:buNone/>
              <a:defRPr sz="1600">
                <a:solidFill>
                  <a:srgbClr val="4D4D4C"/>
                </a:solidFill>
                <a:latin typeface="Arial"/>
                <a:cs typeface="Arial"/>
              </a:defRPr>
            </a:lvl1pPr>
            <a:lvl2pPr marL="742950" indent="-285750">
              <a:buFont typeface="Arial"/>
              <a:buChar char="•"/>
              <a:defRPr sz="1600">
                <a:solidFill>
                  <a:srgbClr val="4D4D4C"/>
                </a:solidFill>
                <a:latin typeface="Arial"/>
                <a:cs typeface="Arial"/>
              </a:defRPr>
            </a:lvl2pPr>
            <a:lvl3pPr marL="1143000" indent="-228600">
              <a:buFont typeface="Wingdings" charset="2"/>
              <a:buChar char="§"/>
              <a:defRPr sz="1600">
                <a:solidFill>
                  <a:srgbClr val="4D4D4C"/>
                </a:solidFill>
                <a:latin typeface="Arial"/>
                <a:cs typeface="Arial"/>
              </a:defRPr>
            </a:lvl3pPr>
            <a:lvl4pPr>
              <a:defRPr sz="1600">
                <a:solidFill>
                  <a:srgbClr val="4D4D4C"/>
                </a:solidFill>
                <a:latin typeface="Arial"/>
                <a:cs typeface="Arial"/>
              </a:defRPr>
            </a:lvl4pPr>
            <a:lvl5pPr>
              <a:defRPr sz="1600">
                <a:solidFill>
                  <a:srgbClr val="4D4D4C"/>
                </a:solidFill>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2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and Two Column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1043C0-2B6E-C649-B3CC-E14D1DD72CDB}"/>
              </a:ext>
            </a:extLst>
          </p:cNvPr>
          <p:cNvPicPr>
            <a:picLocks noChangeAspect="1"/>
          </p:cNvPicPr>
          <p:nvPr userDrawn="1"/>
        </p:nvPicPr>
        <p:blipFill>
          <a:blip r:embed="rId2"/>
          <a:srcRect/>
          <a:stretch/>
        </p:blipFill>
        <p:spPr>
          <a:xfrm>
            <a:off x="0" y="0"/>
            <a:ext cx="9144000" cy="5143500"/>
          </a:xfrm>
          <a:prstGeom prst="rect">
            <a:avLst/>
          </a:prstGeom>
        </p:spPr>
      </p:pic>
      <p:sp>
        <p:nvSpPr>
          <p:cNvPr id="11" name="Content Placeholder 2">
            <a:extLst>
              <a:ext uri="{FF2B5EF4-FFF2-40B4-BE49-F238E27FC236}">
                <a16:creationId xmlns:a16="http://schemas.microsoft.com/office/drawing/2014/main" id="{25B03F67-8636-594D-8C54-FA66224DEE59}"/>
              </a:ext>
            </a:extLst>
          </p:cNvPr>
          <p:cNvSpPr>
            <a:spLocks noGrp="1"/>
          </p:cNvSpPr>
          <p:nvPr>
            <p:ph sz="half" idx="14"/>
          </p:nvPr>
        </p:nvSpPr>
        <p:spPr>
          <a:xfrm>
            <a:off x="468726" y="1208868"/>
            <a:ext cx="3788229" cy="2840618"/>
          </a:xfrm>
        </p:spPr>
        <p:txBody>
          <a:bodyPr>
            <a:normAutofit/>
          </a:bodyPr>
          <a:lstStyle>
            <a:lvl1pPr>
              <a:defRPr sz="1600">
                <a:solidFill>
                  <a:srgbClr val="4D4D4C"/>
                </a:solidFill>
                <a:latin typeface="Arial"/>
                <a:cs typeface="Arial"/>
              </a:defRPr>
            </a:lvl1pPr>
            <a:lvl2pPr>
              <a:defRPr sz="1600">
                <a:solidFill>
                  <a:srgbClr val="4D4D4C"/>
                </a:solidFill>
                <a:latin typeface="Arial"/>
                <a:cs typeface="Arial"/>
              </a:defRPr>
            </a:lvl2pPr>
            <a:lvl3pPr>
              <a:defRPr sz="1600">
                <a:solidFill>
                  <a:srgbClr val="4D4D4C"/>
                </a:solidFill>
                <a:latin typeface="Arial"/>
                <a:cs typeface="Arial"/>
              </a:defRPr>
            </a:lvl3pPr>
            <a:lvl4pPr>
              <a:defRPr sz="1600">
                <a:solidFill>
                  <a:srgbClr val="4D4D4C"/>
                </a:solidFill>
                <a:latin typeface="Arial"/>
                <a:cs typeface="Arial"/>
              </a:defRPr>
            </a:lvl4pPr>
            <a:lvl5pPr>
              <a:defRPr sz="1600">
                <a:solidFill>
                  <a:srgbClr val="4D4D4C"/>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5C03A3E-0971-E142-AA65-80AC39D373C7}"/>
              </a:ext>
            </a:extLst>
          </p:cNvPr>
          <p:cNvSpPr>
            <a:spLocks noGrp="1"/>
          </p:cNvSpPr>
          <p:nvPr>
            <p:ph sz="half" idx="15"/>
          </p:nvPr>
        </p:nvSpPr>
        <p:spPr>
          <a:xfrm>
            <a:off x="4887044" y="1208867"/>
            <a:ext cx="3788229" cy="2840618"/>
          </a:xfrm>
        </p:spPr>
        <p:txBody>
          <a:bodyPr>
            <a:normAutofit/>
          </a:bodyPr>
          <a:lstStyle>
            <a:lvl1pPr>
              <a:defRPr sz="1600">
                <a:solidFill>
                  <a:srgbClr val="4D4D4C"/>
                </a:solidFill>
                <a:latin typeface="Arial"/>
                <a:cs typeface="Arial"/>
              </a:defRPr>
            </a:lvl1pPr>
            <a:lvl2pPr>
              <a:defRPr sz="1600">
                <a:solidFill>
                  <a:srgbClr val="4D4D4C"/>
                </a:solidFill>
                <a:latin typeface="Arial"/>
                <a:cs typeface="Arial"/>
              </a:defRPr>
            </a:lvl2pPr>
            <a:lvl3pPr>
              <a:defRPr sz="1600">
                <a:solidFill>
                  <a:srgbClr val="4D4D4C"/>
                </a:solidFill>
                <a:latin typeface="Arial"/>
                <a:cs typeface="Arial"/>
              </a:defRPr>
            </a:lvl3pPr>
            <a:lvl4pPr>
              <a:defRPr sz="1600">
                <a:solidFill>
                  <a:srgbClr val="4D4D4C"/>
                </a:solidFill>
                <a:latin typeface="Arial"/>
                <a:cs typeface="Arial"/>
              </a:defRPr>
            </a:lvl4pPr>
            <a:lvl5pPr>
              <a:defRPr sz="1600">
                <a:solidFill>
                  <a:srgbClr val="4D4D4C"/>
                </a:solidFill>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
            <a:extLst>
              <a:ext uri="{FF2B5EF4-FFF2-40B4-BE49-F238E27FC236}">
                <a16:creationId xmlns:a16="http://schemas.microsoft.com/office/drawing/2014/main" id="{3F160A02-721D-5B4D-BE75-DBCA4F680F7E}"/>
              </a:ext>
            </a:extLst>
          </p:cNvPr>
          <p:cNvSpPr>
            <a:spLocks noGrp="1"/>
          </p:cNvSpPr>
          <p:nvPr>
            <p:ph type="title" hasCustomPrompt="1"/>
          </p:nvPr>
        </p:nvSpPr>
        <p:spPr>
          <a:xfrm>
            <a:off x="446550" y="362025"/>
            <a:ext cx="8198864" cy="599318"/>
          </a:xfrm>
        </p:spPr>
        <p:txBody>
          <a:bodyPr>
            <a:noAutofit/>
          </a:bodyPr>
          <a:lstStyle>
            <a:lvl1pPr algn="l">
              <a:defRPr sz="2600" b="1" i="0" cap="none">
                <a:solidFill>
                  <a:srgbClr val="002F87"/>
                </a:solidFill>
                <a:latin typeface="Arial" panose="020B0604020202020204" pitchFamily="34" charset="0"/>
                <a:cs typeface="Arial" panose="020B0604020202020204" pitchFamily="34" charset="0"/>
              </a:defRPr>
            </a:lvl1pPr>
          </a:lstStyle>
          <a:p>
            <a:r>
              <a:rPr lang="en-US" dirty="0"/>
              <a:t>Click to add header text</a:t>
            </a:r>
          </a:p>
        </p:txBody>
      </p:sp>
    </p:spTree>
    <p:extLst>
      <p:ext uri="{BB962C8B-B14F-4D97-AF65-F5344CB8AC3E}">
        <p14:creationId xmlns:p14="http://schemas.microsoft.com/office/powerpoint/2010/main" val="4007518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7383F2-B897-EB4A-9F61-977D7550CC1D}"/>
              </a:ext>
            </a:extLst>
          </p:cNvPr>
          <p:cNvPicPr>
            <a:picLocks noChangeAspect="1"/>
          </p:cNvPicPr>
          <p:nvPr userDrawn="1"/>
        </p:nvPicPr>
        <p:blipFill>
          <a:blip r:embed="rId2"/>
          <a:srcRect/>
          <a:stretch/>
        </p:blipFill>
        <p:spPr>
          <a:xfrm>
            <a:off x="0" y="0"/>
            <a:ext cx="9144000" cy="5143500"/>
          </a:xfrm>
          <a:prstGeom prst="rect">
            <a:avLst/>
          </a:prstGeom>
        </p:spPr>
      </p:pic>
      <p:sp>
        <p:nvSpPr>
          <p:cNvPr id="9" name="Text Placeholder 8"/>
          <p:cNvSpPr>
            <a:spLocks noGrp="1"/>
          </p:cNvSpPr>
          <p:nvPr>
            <p:ph type="body" sz="quarter" idx="11" hasCustomPrompt="1"/>
          </p:nvPr>
        </p:nvSpPr>
        <p:spPr>
          <a:xfrm>
            <a:off x="5235598" y="3727402"/>
            <a:ext cx="3439676" cy="322083"/>
          </a:xfrm>
        </p:spPr>
        <p:txBody>
          <a:bodyPr>
            <a:normAutofit/>
          </a:bodyPr>
          <a:lstStyle>
            <a:lvl1pPr marL="0" indent="0" algn="l">
              <a:buNone/>
              <a:defRPr sz="1600">
                <a:solidFill>
                  <a:srgbClr val="4D4D4C"/>
                </a:solidFill>
                <a:latin typeface="Arial" panose="020B0604020202020204" pitchFamily="34" charset="0"/>
                <a:cs typeface="Arial" panose="020B0604020202020204" pitchFamily="34" charset="0"/>
              </a:defRPr>
            </a:lvl1pPr>
          </a:lstStyle>
          <a:p>
            <a:pPr lvl="0"/>
            <a:r>
              <a:rPr lang="en-US" dirty="0"/>
              <a:t> Click here to add caption</a:t>
            </a:r>
          </a:p>
        </p:txBody>
      </p:sp>
      <p:sp>
        <p:nvSpPr>
          <p:cNvPr id="10" name="Picture Placeholder 4">
            <a:extLst>
              <a:ext uri="{FF2B5EF4-FFF2-40B4-BE49-F238E27FC236}">
                <a16:creationId xmlns:a16="http://schemas.microsoft.com/office/drawing/2014/main" id="{900EA63C-EF41-A94E-871A-175AAFA75E58}"/>
              </a:ext>
            </a:extLst>
          </p:cNvPr>
          <p:cNvSpPr>
            <a:spLocks noGrp="1"/>
          </p:cNvSpPr>
          <p:nvPr>
            <p:ph type="pic" sz="quarter" idx="10" hasCustomPrompt="1"/>
          </p:nvPr>
        </p:nvSpPr>
        <p:spPr>
          <a:xfrm>
            <a:off x="468726" y="362024"/>
            <a:ext cx="4612940" cy="3687461"/>
          </a:xfrm>
        </p:spPr>
        <p:txBody>
          <a:bodyPr>
            <a:normAutofit/>
          </a:bodyPr>
          <a:lstStyle>
            <a:lvl1pPr marL="0" indent="0" algn="ctr">
              <a:buNone/>
              <a:defRPr sz="2600" b="1">
                <a:solidFill>
                  <a:srgbClr val="002F87"/>
                </a:solidFill>
                <a:latin typeface="Arial"/>
                <a:cs typeface="Arial"/>
              </a:defRPr>
            </a:lvl1pPr>
          </a:lstStyle>
          <a:p>
            <a:r>
              <a:rPr lang="en-US" dirty="0"/>
              <a:t>Click here to add photo</a:t>
            </a:r>
          </a:p>
        </p:txBody>
      </p:sp>
    </p:spTree>
    <p:extLst>
      <p:ext uri="{BB962C8B-B14F-4D97-AF65-F5344CB8AC3E}">
        <p14:creationId xmlns:p14="http://schemas.microsoft.com/office/powerpoint/2010/main" val="3600298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879B068-CA6D-8F47-83A0-9AFC1CD56360}" type="datetimeFigureOut">
              <a:rPr lang="en-US" smtClean="0"/>
              <a:t>11/6/2021</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037063-7454-4A4C-BA5E-A8A237190243}" type="slidenum">
              <a:rPr lang="en-US" smtClean="0"/>
              <a:t>‹#›</a:t>
            </a:fld>
            <a:endParaRPr lang="en-US"/>
          </a:p>
        </p:txBody>
      </p:sp>
    </p:spTree>
    <p:extLst>
      <p:ext uri="{BB962C8B-B14F-4D97-AF65-F5344CB8AC3E}">
        <p14:creationId xmlns:p14="http://schemas.microsoft.com/office/powerpoint/2010/main" val="290058749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6" r:id="rId3"/>
    <p:sldLayoutId id="2147483657" r:id="rId4"/>
    <p:sldLayoutId id="2147483659" r:id="rId5"/>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RIOTSPORTS.n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hyperlink" Target="https://www.sciencedirect.com/science/article/pii/0167637791900898" TargetMode="External"/><Relationship Id="rId3" Type="http://schemas.openxmlformats.org/officeDocument/2006/relationships/hyperlink" Target="https://pubsonline.informs.org/doi/10.1287/inte.2020.1034" TargetMode="External"/><Relationship Id="rId7" Type="http://schemas.openxmlformats.org/officeDocument/2006/relationships/hyperlink" Target="https://pubsonline.informs.org/doi/abs/10.1287/inte.32.2.12.67"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onlinelibrary.wiley.com/doi/abs/10.1111/j.1475-3995.2005.00513.x" TargetMode="External"/><Relationship Id="rId5" Type="http://schemas.openxmlformats.org/officeDocument/2006/relationships/hyperlink" Target="http://www.orstw.org.tw/ijor/vol5no3/paper-6-IJOR-vol5_3_-Eddie_Cheng.pdf" TargetMode="External"/><Relationship Id="rId4" Type="http://schemas.openxmlformats.org/officeDocument/2006/relationships/hyperlink" Target="https://link.springer.com/chapter/10.1007/978-3-642-01929-6_18" TargetMode="External"/><Relationship Id="rId9" Type="http://schemas.openxmlformats.org/officeDocument/2006/relationships/hyperlink" Target="https://doi.org/10.1137/100806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5CEE-A719-1949-A7C9-A1BC21FBFD7B}"/>
              </a:ext>
            </a:extLst>
          </p:cNvPr>
          <p:cNvSpPr>
            <a:spLocks noGrp="1"/>
          </p:cNvSpPr>
          <p:nvPr>
            <p:ph type="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Demystifying the Crystal Ball in Professional Sports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600" dirty="0"/>
          </a:p>
        </p:txBody>
      </p:sp>
      <p:sp>
        <p:nvSpPr>
          <p:cNvPr id="3" name="TextBox 2">
            <a:extLst>
              <a:ext uri="{FF2B5EF4-FFF2-40B4-BE49-F238E27FC236}">
                <a16:creationId xmlns:a16="http://schemas.microsoft.com/office/drawing/2014/main" id="{6B86D055-CF06-4B03-947F-2E9DCC3B810F}"/>
              </a:ext>
            </a:extLst>
          </p:cNvPr>
          <p:cNvSpPr txBox="1"/>
          <p:nvPr/>
        </p:nvSpPr>
        <p:spPr>
          <a:xfrm>
            <a:off x="401653" y="4153256"/>
            <a:ext cx="8419228" cy="923330"/>
          </a:xfrm>
          <a:prstGeom prst="rect">
            <a:avLst/>
          </a:prstGeom>
          <a:noFill/>
        </p:spPr>
        <p:txBody>
          <a:bodyPr wrap="none" rtlCol="0">
            <a:spAutoFit/>
          </a:bodyPr>
          <a:lstStyle/>
          <a:p>
            <a:r>
              <a:rPr lang="en-US" dirty="0"/>
              <a:t>Eli V. Olinick, OREM Department, Southern Methodist University</a:t>
            </a:r>
          </a:p>
          <a:p>
            <a:r>
              <a:rPr lang="en-US" dirty="0"/>
              <a:t>Mark A. Husted  and Alexandra M. Newman, ME Department, Colorado School of Mines</a:t>
            </a:r>
          </a:p>
          <a:p>
            <a:r>
              <a:rPr lang="en-US" dirty="0"/>
              <a:t>10/25/21</a:t>
            </a:r>
          </a:p>
        </p:txBody>
      </p:sp>
    </p:spTree>
    <p:extLst>
      <p:ext uri="{BB962C8B-B14F-4D97-AF65-F5344CB8AC3E}">
        <p14:creationId xmlns:p14="http://schemas.microsoft.com/office/powerpoint/2010/main" val="1289087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39EC-2879-4F76-82A4-98AA3165F3A8}"/>
              </a:ext>
            </a:extLst>
          </p:cNvPr>
          <p:cNvSpPr>
            <a:spLocks noGrp="1"/>
          </p:cNvSpPr>
          <p:nvPr>
            <p:ph type="title"/>
          </p:nvPr>
        </p:nvSpPr>
        <p:spPr/>
        <p:txBody>
          <a:bodyPr>
            <a:normAutofit fontScale="90000"/>
          </a:bodyPr>
          <a:lstStyle/>
          <a:p>
            <a:r>
              <a:rPr lang="en-US" dirty="0"/>
              <a:t>Schwartz MIP: Smallest Set of Teams Determining the First-Place Threshold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C384380-D837-42B5-A980-4ED2329EC598}"/>
                  </a:ext>
                </a:extLst>
              </p:cNvPr>
              <p:cNvSpPr txBox="1"/>
              <p:nvPr/>
            </p:nvSpPr>
            <p:spPr>
              <a:xfrm>
                <a:off x="789757" y="2022225"/>
                <a:ext cx="7706917" cy="2340321"/>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b="0" i="1" smtClean="0">
                              <a:latin typeface="Cambria Math" panose="02040503050406030204" pitchFamily="18" charset="0"/>
                            </a:rPr>
                          </m:ctrlPr>
                        </m:mPr>
                        <m:mr>
                          <m:e>
                            <m:r>
                              <m:rPr>
                                <m:nor/>
                              </m:rPr>
                              <a:rPr lang="en-US" b="0" i="0" smtClean="0">
                                <a:latin typeface="Cambria Math" panose="02040503050406030204" pitchFamily="18" charset="0"/>
                              </a:rPr>
                              <m:t>min</m:t>
                            </m:r>
                          </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e>
                            </m:nary>
                          </m:e>
                          <m:e/>
                          <m:e>
                            <m:d>
                              <m:dPr>
                                <m:ctrlPr>
                                  <a:rPr lang="en-US" b="0" i="1" smtClean="0">
                                    <a:latin typeface="Cambria Math" panose="02040503050406030204" pitchFamily="18" charset="0"/>
                                  </a:rPr>
                                </m:ctrlPr>
                              </m:dPr>
                              <m:e>
                                <m:r>
                                  <a:rPr lang="en-US" b="0" i="1" smtClean="0">
                                    <a:latin typeface="Cambria Math" panose="02040503050406030204" pitchFamily="18" charset="0"/>
                                  </a:rPr>
                                  <m:t>9</m:t>
                                </m:r>
                              </m:e>
                            </m:d>
                          </m:e>
                        </m:mr>
                        <m:mr>
                          <m:e>
                            <m:r>
                              <m:rPr>
                                <m:nor/>
                              </m:rPr>
                              <a:rPr lang="en-US">
                                <a:latin typeface="Cambria Math" panose="02040503050406030204" pitchFamily="18" charset="0"/>
                              </a:rPr>
                              <m:t>s</m:t>
                            </m:r>
                            <m:r>
                              <m:rPr>
                                <m:nor/>
                              </m:rPr>
                              <a:rPr lang="en-US">
                                <a:latin typeface="Cambria Math" panose="02040503050406030204" pitchFamily="18" charset="0"/>
                              </a:rPr>
                              <m:t>.</m:t>
                            </m:r>
                            <m:r>
                              <m:rPr>
                                <m:nor/>
                              </m:rPr>
                              <a:rPr lang="en-US">
                                <a:latin typeface="Cambria Math" panose="02040503050406030204" pitchFamily="18" charset="0"/>
                              </a:rPr>
                              <m:t>t</m:t>
                            </m:r>
                            <m:r>
                              <a:rPr lang="en-US" i="1">
                                <a:latin typeface="Cambria Math" panose="02040503050406030204" pitchFamily="18" charset="0"/>
                              </a:rPr>
                              <m:t>.</m:t>
                            </m:r>
                          </m:e>
                          <m:e>
                            <m:sSub>
                              <m:sSubPr>
                                <m:ctrlPr>
                                  <a:rPr lang="en-US" b="0" i="1">
                                    <a:latin typeface="Cambria Math" panose="02040503050406030204" pitchFamily="18" charset="0"/>
                                  </a:rPr>
                                </m:ctrlPr>
                              </m:sSubPr>
                              <m:e>
                                <m:r>
                                  <a:rPr lang="en-US" b="0" i="1" smtClean="0">
                                    <a:latin typeface="Cambria Math" panose="02040503050406030204" pitchFamily="18" charset="0"/>
                                  </a:rPr>
                                  <m:t>2</m:t>
                                </m:r>
                                <m:r>
                                  <a:rPr lang="en-US" b="0" i="1" smtClean="0">
                                    <a:latin typeface="Cambria Math" panose="02040503050406030204" pitchFamily="18" charset="0"/>
                                  </a:rPr>
                                  <m:t>𝑍</m:t>
                                </m:r>
                              </m:e>
                              <m:sub>
                                <m:r>
                                  <a:rPr lang="en-US" i="1">
                                    <a:latin typeface="Cambria Math" panose="02040503050406030204" pitchFamily="18" charset="0"/>
                                  </a:rPr>
                                  <m:t>𝑡</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e>
                          <m:e>
                            <m:r>
                              <a:rPr lang="en-US" i="1">
                                <a:latin typeface="Cambria Math" panose="02040503050406030204" pitchFamily="18" charset="0"/>
                              </a:rPr>
                              <m:t>∀</m:t>
                            </m:r>
                            <m:d>
                              <m:dPr>
                                <m:ctrlPr>
                                  <a:rPr lang="en-US" b="0"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e>
                            </m:d>
                            <m:r>
                              <a:rPr lang="en-US" i="1">
                                <a:latin typeface="Cambria Math" panose="02040503050406030204" pitchFamily="18" charset="0"/>
                              </a:rPr>
                              <m:t>∈</m:t>
                            </m:r>
                            <m:r>
                              <a:rPr lang="en-US" b="0" i="1" smtClean="0">
                                <a:latin typeface="Cambria Math" panose="02040503050406030204" pitchFamily="18" charset="0"/>
                              </a:rPr>
                              <m:t>𝑆</m:t>
                            </m:r>
                          </m:e>
                          <m:e>
                            <m:d>
                              <m:dPr>
                                <m:ctrlPr>
                                  <a:rPr lang="en-US" i="1">
                                    <a:latin typeface="Cambria Math" panose="02040503050406030204" pitchFamily="18" charset="0"/>
                                  </a:rPr>
                                </m:ctrlPr>
                              </m:dPr>
                              <m:e>
                                <m:r>
                                  <a:rPr lang="en-US" b="0" i="1" smtClean="0">
                                    <a:latin typeface="Cambria Math" panose="02040503050406030204" pitchFamily="18" charset="0"/>
                                  </a:rPr>
                                  <m:t>10</m:t>
                                </m:r>
                              </m:e>
                            </m:d>
                          </m:e>
                        </m:mr>
                        <m:mr>
                          <m:e/>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sub>
                              <m:sup/>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nary>
                            <m:nary>
                              <m:naryPr>
                                <m:chr m:val="∑"/>
                                <m:supHide m:val="on"/>
                                <m:ctrlPr>
                                  <a:rPr lang="en-US" b="0" i="1">
                                    <a:latin typeface="Cambria Math" panose="02040503050406030204" pitchFamily="18" charset="0"/>
                                  </a:rPr>
                                </m:ctrlPr>
                              </m:naryPr>
                              <m: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d>
                                  <m:dPr>
                                    <m:ctrlPr>
                                      <a:rPr lang="en-US" b="0"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𝑆</m:t>
                                </m:r>
                                <m:r>
                                  <a:rPr lang="en-US" b="0" i="1" smtClean="0">
                                    <a:latin typeface="Cambria Math" panose="02040503050406030204" pitchFamily="18" charset="0"/>
                                  </a:rPr>
                                  <m:t>}</m:t>
                                </m:r>
                              </m:sub>
                              <m:sup/>
                              <m:e>
                                <m:sSub>
                                  <m:sSubPr>
                                    <m:ctrlPr>
                                      <a:rPr lang="en-US" b="0"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r>
                                      <a:rPr lang="en-US" b="0" i="1" smtClean="0">
                                        <a:latin typeface="Cambria Math" panose="02040503050406030204" pitchFamily="18" charset="0"/>
                                      </a:rPr>
                                      <m:t>𝑍</m:t>
                                    </m:r>
                                  </m:e>
                                  <m:sub>
                                    <m:r>
                                      <a:rPr lang="en-US" i="1">
                                        <a:latin typeface="Cambria Math" panose="02040503050406030204" pitchFamily="18" charset="0"/>
                                      </a:rPr>
                                      <m:t>𝑡</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e>
                            </m:nary>
                            <m:r>
                              <a:rPr lang="en-US" b="0" i="1" smtClean="0">
                                <a:latin typeface="Cambria Math" panose="02040503050406030204" pitchFamily="18" charset="0"/>
                              </a:rPr>
                              <m:t>≥1+</m:t>
                            </m:r>
                            <m:d>
                              <m:dPr>
                                <m:ctrlPr>
                                  <a:rPr lang="en-US" i="1">
                                    <a:latin typeface="Cambria Math" panose="02040503050406030204" pitchFamily="18" charset="0"/>
                                  </a:rPr>
                                </m:ctrlPr>
                              </m:dPr>
                              <m:e>
                                <m:r>
                                  <a:rPr lang="en-US" i="1">
                                    <a:latin typeface="Cambria Math" panose="02040503050406030204" pitchFamily="18" charset="0"/>
                                  </a:rPr>
                                  <m:t>𝑣</m:t>
                                </m:r>
                                <m:r>
                                  <a:rPr lang="en-US" i="1">
                                    <a:latin typeface="Cambria Math" panose="02040503050406030204" pitchFamily="18" charset="0"/>
                                  </a:rPr>
                                  <m:t>−1</m:t>
                                </m:r>
                              </m:e>
                            </m:d>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𝑇</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 </m:t>
                            </m:r>
                          </m:e>
                          <m:e>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e>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e>
                        </m:mr>
                        <m: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e>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𝑇</m:t>
                            </m:r>
                          </m:e>
                          <m:e>
                            <m:d>
                              <m:dPr>
                                <m:ctrlPr>
                                  <a:rPr lang="en-US" i="1">
                                    <a:latin typeface="Cambria Math" panose="02040503050406030204" pitchFamily="18" charset="0"/>
                                  </a:rPr>
                                </m:ctrlPr>
                              </m:dPr>
                              <m:e>
                                <m:r>
                                  <a:rPr lang="en-US" b="0" i="1" smtClean="0">
                                    <a:latin typeface="Cambria Math" panose="02040503050406030204" pitchFamily="18" charset="0"/>
                                  </a:rPr>
                                  <m:t>12</m:t>
                                </m:r>
                              </m:e>
                            </m:d>
                          </m:e>
                        </m:mr>
                        <m:mr>
                          <m:e/>
                          <m:e>
                            <m:sSub>
                              <m:sSubPr>
                                <m:ctrlPr>
                                  <a:rPr lang="en-US" b="0" i="1">
                                    <a:latin typeface="Cambria Math" panose="02040503050406030204" pitchFamily="18" charset="0"/>
                                  </a:rPr>
                                </m:ctrlPr>
                              </m:sSubPr>
                              <m:e>
                                <m:r>
                                  <a:rPr lang="en-US" b="0" i="1" smtClean="0">
                                    <a:latin typeface="Cambria Math" panose="02040503050406030204" pitchFamily="18" charset="0"/>
                                  </a:rPr>
                                  <m:t>𝑍</m:t>
                                </m:r>
                              </m:e>
                              <m:sub>
                                <m:r>
                                  <a:rPr lang="en-US" i="1">
                                    <a:latin typeface="Cambria Math" panose="02040503050406030204" pitchFamily="18" charset="0"/>
                                  </a:rPr>
                                  <m:t>𝑡</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e>
                            <m:r>
                              <a:rPr lang="en-US" i="1">
                                <a:latin typeface="Cambria Math" panose="02040503050406030204" pitchFamily="18" charset="0"/>
                              </a:rPr>
                              <m:t>∀</m:t>
                            </m:r>
                            <m:d>
                              <m:dPr>
                                <m:ctrlPr>
                                  <a:rPr lang="en-US" b="0"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e>
                            </m:d>
                            <m:r>
                              <a:rPr lang="en-US" i="1">
                                <a:latin typeface="Cambria Math" panose="02040503050406030204" pitchFamily="18" charset="0"/>
                              </a:rPr>
                              <m:t>∈</m:t>
                            </m:r>
                            <m:r>
                              <a:rPr lang="en-US" b="0" i="1" smtClean="0">
                                <a:latin typeface="Cambria Math" panose="02040503050406030204" pitchFamily="18" charset="0"/>
                              </a:rPr>
                              <m:t>𝑆</m:t>
                            </m:r>
                          </m:e>
                          <m:e>
                            <m:d>
                              <m:dPr>
                                <m:ctrlPr>
                                  <a:rPr lang="en-US" b="0" i="1" smtClean="0">
                                    <a:latin typeface="Cambria Math" panose="02040503050406030204" pitchFamily="18" charset="0"/>
                                  </a:rPr>
                                </m:ctrlPr>
                              </m:dPr>
                              <m:e>
                                <m:r>
                                  <a:rPr lang="en-US" b="0" i="1" smtClean="0">
                                    <a:latin typeface="Cambria Math" panose="02040503050406030204" pitchFamily="18" charset="0"/>
                                  </a:rPr>
                                  <m:t>13</m:t>
                                </m:r>
                              </m:e>
                            </m:d>
                          </m:e>
                        </m:mr>
                      </m:m>
                    </m:oMath>
                  </m:oMathPara>
                </a14:m>
                <a:endParaRPr lang="en-US" dirty="0"/>
              </a:p>
            </p:txBody>
          </p:sp>
        </mc:Choice>
        <mc:Fallback xmlns="">
          <p:sp>
            <p:nvSpPr>
              <p:cNvPr id="4" name="TextBox 3">
                <a:extLst>
                  <a:ext uri="{FF2B5EF4-FFF2-40B4-BE49-F238E27FC236}">
                    <a16:creationId xmlns:a16="http://schemas.microsoft.com/office/drawing/2014/main" id="{9C384380-D837-42B5-A980-4ED2329EC598}"/>
                  </a:ext>
                </a:extLst>
              </p:cNvPr>
              <p:cNvSpPr txBox="1">
                <a:spLocks noRot="1" noChangeAspect="1" noMove="1" noResize="1" noEditPoints="1" noAdjustHandles="1" noChangeArrowheads="1" noChangeShapeType="1" noTextEdit="1"/>
              </p:cNvSpPr>
              <p:nvPr/>
            </p:nvSpPr>
            <p:spPr>
              <a:xfrm>
                <a:off x="789757" y="2022225"/>
                <a:ext cx="7706917" cy="2340321"/>
              </a:xfrm>
              <a:prstGeom prst="rect">
                <a:avLst/>
              </a:prstGeom>
              <a:blipFill>
                <a:blip r:embed="rId3"/>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135069-BB87-48BF-9D55-F587C460F570}"/>
                  </a:ext>
                </a:extLst>
              </p:cNvPr>
              <p:cNvSpPr txBox="1"/>
              <p:nvPr/>
            </p:nvSpPr>
            <p:spPr>
              <a:xfrm>
                <a:off x="789757" y="1018377"/>
                <a:ext cx="6869252" cy="827278"/>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𝑣</m:t>
                            </m:r>
                          </m:e>
                          <m:e>
                            <m:r>
                              <m:rPr>
                                <m:nor/>
                              </m:rPr>
                              <a:rPr lang="en-US" b="0" i="0" smtClean="0">
                                <a:latin typeface="Cambria Math" panose="02040503050406030204" pitchFamily="18" charset="0"/>
                              </a:rPr>
                              <m:t>First</m:t>
                            </m:r>
                            <m:r>
                              <m:rPr>
                                <m:nor/>
                              </m:rPr>
                              <a:rPr lang="en-US" b="0" i="0" smtClean="0">
                                <a:latin typeface="Cambria Math" panose="02040503050406030204" pitchFamily="18" charset="0"/>
                              </a:rPr>
                              <m:t>−</m:t>
                            </m:r>
                            <m:r>
                              <m:rPr>
                                <m:nor/>
                              </m:rPr>
                              <a:rPr lang="en-US" b="0" i="0" smtClean="0">
                                <a:latin typeface="Cambria Math" panose="02040503050406030204" pitchFamily="18" charset="0"/>
                              </a:rPr>
                              <m:t>Place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r>
                              <m:rPr>
                                <m:nor/>
                              </m:rPr>
                              <a:rPr lang="en-US" b="0" i="0" smtClean="0">
                                <a:latin typeface="Cambria Math" panose="02040503050406030204" pitchFamily="18" charset="0"/>
                              </a:rPr>
                              <m:t> </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𝑡</m:t>
                                </m:r>
                              </m:sub>
                            </m:sSub>
                          </m:e>
                          <m:e>
                            <m:r>
                              <m:rPr>
                                <m:nor/>
                              </m:rPr>
                              <a:rPr lang="en-US" b="0" i="0" smtClean="0">
                                <a:latin typeface="Cambria Math" panose="02040503050406030204" pitchFamily="18" charset="0"/>
                              </a:rPr>
                              <m:t>Indicates</m:t>
                            </m:r>
                            <m:r>
                              <m:rPr>
                                <m:nor/>
                              </m:rPr>
                              <a:rPr lang="en-US" b="0" i="0"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m:rPr>
                                <m:nor/>
                              </m:rPr>
                              <a:rPr lang="en-US" b="0" i="0" smtClean="0">
                                <a:latin typeface="Cambria Math" panose="02040503050406030204" pitchFamily="18" charset="0"/>
                              </a:rPr>
                              <m:t>is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r>
                              <m:rPr>
                                <m:nor/>
                              </m:rPr>
                              <a:rPr lang="en-US" b="0" i="0" smtClean="0">
                                <a:latin typeface="Cambria Math" panose="02040503050406030204" pitchFamily="18" charset="0"/>
                              </a:rPr>
                              <m:t>−</m:t>
                            </m:r>
                            <m:r>
                              <m:rPr>
                                <m:nor/>
                              </m:rPr>
                              <a:rPr lang="en-US" b="0" i="0" smtClean="0">
                                <a:latin typeface="Cambria Math" panose="02040503050406030204" pitchFamily="18" charset="0"/>
                              </a:rPr>
                              <m:t>Determining</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Set</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e>
                          <m:e>
                            <m:r>
                              <m:rPr>
                                <m:nor/>
                              </m:rPr>
                              <a:rPr lang="en-US" b="0" i="0" smtClean="0">
                                <a:latin typeface="Cambria Math" panose="02040503050406030204" pitchFamily="18" charset="0"/>
                              </a:rPr>
                              <m:t>Indicates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teams</m:t>
                            </m:r>
                            <m:r>
                              <m:rPr>
                                <m:nor/>
                              </m:rPr>
                              <a:rPr lang="en-US" b="0" i="0" smtClean="0">
                                <a:latin typeface="Cambria Math" panose="02040503050406030204" pitchFamily="18" charset="0"/>
                              </a:rPr>
                              <m:t> </m:t>
                            </m:r>
                            <m:r>
                              <a:rPr lang="en-US" i="1">
                                <a:latin typeface="Cambria Math" panose="02040503050406030204" pitchFamily="18" charset="0"/>
                              </a:rPr>
                              <m:t>𝑡</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and</m:t>
                            </m:r>
                            <m:r>
                              <m:rPr>
                                <m:nor/>
                              </m:rPr>
                              <a:rPr lang="en-US">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m:rPr>
                                <m:nor/>
                              </m:rPr>
                              <a:rPr lang="en-US">
                                <a:latin typeface="Cambria Math" panose="02040503050406030204" pitchFamily="18" charset="0"/>
                              </a:rPr>
                              <m:t>are</m:t>
                            </m:r>
                            <m:r>
                              <m:rPr>
                                <m:nor/>
                              </m:rPr>
                              <a:rPr lang="en-US">
                                <a:latin typeface="Cambria Math" panose="02040503050406030204" pitchFamily="18" charset="0"/>
                              </a:rPr>
                              <m:t> </m:t>
                            </m:r>
                            <m:r>
                              <m:rPr>
                                <m:nor/>
                              </m:rPr>
                              <a:rPr lang="en-US">
                                <a:latin typeface="Cambria Math" panose="02040503050406030204" pitchFamily="18" charset="0"/>
                              </a:rPr>
                              <m:t>both</m:t>
                            </m:r>
                            <m:r>
                              <m:rPr>
                                <m:nor/>
                              </m:rPr>
                              <a:rPr lang="en-US" b="0" i="0" smtClean="0">
                                <a:latin typeface="Cambria Math" panose="02040503050406030204" pitchFamily="18" charset="0"/>
                              </a:rPr>
                              <m:t> </m:t>
                            </m:r>
                            <m:r>
                              <m:rPr>
                                <m:nor/>
                              </m:rPr>
                              <a:rPr lang="en-US">
                                <a:latin typeface="Cambria Math" panose="02040503050406030204" pitchFamily="18" charset="0"/>
                              </a:rPr>
                              <m:t>in</m:t>
                            </m:r>
                            <m:r>
                              <m:rPr>
                                <m:nor/>
                              </m:rPr>
                              <a:rPr lang="en-US">
                                <a:latin typeface="Cambria Math" panose="02040503050406030204" pitchFamily="18" charset="0"/>
                              </a:rPr>
                              <m:t> </m:t>
                            </m:r>
                            <m:r>
                              <m:rPr>
                                <m:nor/>
                              </m:rPr>
                              <a:rPr lang="en-US" b="0" i="0" smtClean="0">
                                <a:latin typeface="Cambria Math" panose="02040503050406030204" pitchFamily="18" charset="0"/>
                              </a:rPr>
                              <m:t>Threshold</m:t>
                            </m:r>
                            <m:r>
                              <m:rPr>
                                <m:nor/>
                              </m:rPr>
                              <a:rPr lang="en-US" b="0" i="0" smtClean="0">
                                <a:latin typeface="Cambria Math" panose="02040503050406030204" pitchFamily="18" charset="0"/>
                              </a:rPr>
                              <m:t>−</m:t>
                            </m:r>
                            <m:r>
                              <m:rPr>
                                <m:nor/>
                              </m:rPr>
                              <a:rPr lang="en-US" b="0" i="0" smtClean="0">
                                <a:latin typeface="Cambria Math" panose="02040503050406030204" pitchFamily="18" charset="0"/>
                              </a:rPr>
                              <m:t>Determining</m:t>
                            </m:r>
                            <m:r>
                              <m:rPr>
                                <m:nor/>
                              </m:rPr>
                              <a:rPr lang="en-US">
                                <a:latin typeface="Cambria Math" panose="02040503050406030204" pitchFamily="18" charset="0"/>
                              </a:rPr>
                              <m:t> </m:t>
                            </m:r>
                            <m:r>
                              <m:rPr>
                                <m:nor/>
                              </m:rPr>
                              <a:rPr lang="en-US">
                                <a:latin typeface="Cambria Math" panose="02040503050406030204" pitchFamily="18" charset="0"/>
                              </a:rPr>
                              <m:t>Set</m:t>
                            </m:r>
                          </m:e>
                        </m:mr>
                      </m:m>
                    </m:oMath>
                  </m:oMathPara>
                </a14:m>
                <a:endParaRPr lang="en-US" dirty="0"/>
              </a:p>
            </p:txBody>
          </p:sp>
        </mc:Choice>
        <mc:Fallback xmlns="">
          <p:sp>
            <p:nvSpPr>
              <p:cNvPr id="6" name="TextBox 5">
                <a:extLst>
                  <a:ext uri="{FF2B5EF4-FFF2-40B4-BE49-F238E27FC236}">
                    <a16:creationId xmlns:a16="http://schemas.microsoft.com/office/drawing/2014/main" id="{1A135069-BB87-48BF-9D55-F587C460F570}"/>
                  </a:ext>
                </a:extLst>
              </p:cNvPr>
              <p:cNvSpPr txBox="1">
                <a:spLocks noRot="1" noChangeAspect="1" noMove="1" noResize="1" noEditPoints="1" noAdjustHandles="1" noChangeArrowheads="1" noChangeShapeType="1" noTextEdit="1"/>
              </p:cNvSpPr>
              <p:nvPr/>
            </p:nvSpPr>
            <p:spPr>
              <a:xfrm>
                <a:off x="789757" y="1018377"/>
                <a:ext cx="6869252" cy="827278"/>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E2CC61C7-2B0F-4E52-AA24-278B42D3FC0C}"/>
              </a:ext>
            </a:extLst>
          </p:cNvPr>
          <p:cNvSpPr/>
          <p:nvPr/>
        </p:nvSpPr>
        <p:spPr>
          <a:xfrm>
            <a:off x="1224945" y="3017120"/>
            <a:ext cx="3184685" cy="74303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9C2D6E4-7899-4229-AD96-BFE06BD691CF}"/>
              </a:ext>
            </a:extLst>
          </p:cNvPr>
          <p:cNvSpPr/>
          <p:nvPr/>
        </p:nvSpPr>
        <p:spPr>
          <a:xfrm>
            <a:off x="5110384" y="3017120"/>
            <a:ext cx="1427149" cy="74303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D595E49-61FC-499F-9D05-94354E4904AB}"/>
              </a:ext>
            </a:extLst>
          </p:cNvPr>
          <p:cNvSpPr/>
          <p:nvPr/>
        </p:nvSpPr>
        <p:spPr>
          <a:xfrm>
            <a:off x="877824" y="1281869"/>
            <a:ext cx="6010085" cy="24782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9D0A133-B4C1-4615-9087-18C5210F79D5}"/>
              </a:ext>
            </a:extLst>
          </p:cNvPr>
          <p:cNvSpPr/>
          <p:nvPr/>
        </p:nvSpPr>
        <p:spPr>
          <a:xfrm>
            <a:off x="789757" y="2022225"/>
            <a:ext cx="3474594" cy="74303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811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27F3-AD0D-41C7-9013-DF1046737011}"/>
              </a:ext>
            </a:extLst>
          </p:cNvPr>
          <p:cNvSpPr>
            <a:spLocks noGrp="1"/>
          </p:cNvSpPr>
          <p:nvPr>
            <p:ph type="title"/>
          </p:nvPr>
        </p:nvSpPr>
        <p:spPr/>
        <p:txBody>
          <a:bodyPr>
            <a:normAutofit fontScale="90000"/>
          </a:bodyPr>
          <a:lstStyle/>
          <a:p>
            <a:r>
              <a:rPr lang="en-US" dirty="0"/>
              <a:t>Explaining Chicago’s First-Place Elimination Number</a:t>
            </a:r>
          </a:p>
        </p:txBody>
      </p:sp>
      <p:pic>
        <p:nvPicPr>
          <p:cNvPr id="16" name="Picture 15" descr="Graphical user interface, text&#10;&#10;Description automatically generated">
            <a:extLst>
              <a:ext uri="{FF2B5EF4-FFF2-40B4-BE49-F238E27FC236}">
                <a16:creationId xmlns:a16="http://schemas.microsoft.com/office/drawing/2014/main" id="{77753E19-F126-487E-AB40-D2F31357FB19}"/>
              </a:ext>
            </a:extLst>
          </p:cNvPr>
          <p:cNvPicPr>
            <a:picLocks noChangeAspect="1"/>
          </p:cNvPicPr>
          <p:nvPr/>
        </p:nvPicPr>
        <p:blipFill rotWithShape="1">
          <a:blip r:embed="rId3"/>
          <a:srcRect t="7039" r="48131" b="24402"/>
          <a:stretch/>
        </p:blipFill>
        <p:spPr>
          <a:xfrm>
            <a:off x="2093720" y="883317"/>
            <a:ext cx="4742916" cy="3526313"/>
          </a:xfrm>
          <a:prstGeom prst="rect">
            <a:avLst/>
          </a:prstGeom>
        </p:spPr>
      </p:pic>
      <p:sp>
        <p:nvSpPr>
          <p:cNvPr id="4" name="Rectangle 3">
            <a:extLst>
              <a:ext uri="{FF2B5EF4-FFF2-40B4-BE49-F238E27FC236}">
                <a16:creationId xmlns:a16="http://schemas.microsoft.com/office/drawing/2014/main" id="{2348CD44-6937-417A-B738-F9FD8666299D}"/>
              </a:ext>
            </a:extLst>
          </p:cNvPr>
          <p:cNvSpPr/>
          <p:nvPr/>
        </p:nvSpPr>
        <p:spPr>
          <a:xfrm>
            <a:off x="1999715" y="917955"/>
            <a:ext cx="4742916" cy="321185"/>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5DDB47-597C-480A-9DAC-3862158A4C78}"/>
              </a:ext>
            </a:extLst>
          </p:cNvPr>
          <p:cNvSpPr/>
          <p:nvPr/>
        </p:nvSpPr>
        <p:spPr>
          <a:xfrm>
            <a:off x="1999715" y="1273778"/>
            <a:ext cx="4742916" cy="164888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ED892A-10E6-4D78-801C-4B0EBFEAAD14}"/>
              </a:ext>
            </a:extLst>
          </p:cNvPr>
          <p:cNvSpPr/>
          <p:nvPr/>
        </p:nvSpPr>
        <p:spPr>
          <a:xfrm>
            <a:off x="1999715" y="2957300"/>
            <a:ext cx="4742916" cy="145233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09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27F3-AD0D-41C7-9013-DF1046737011}"/>
              </a:ext>
            </a:extLst>
          </p:cNvPr>
          <p:cNvSpPr>
            <a:spLocks noGrp="1"/>
          </p:cNvSpPr>
          <p:nvPr>
            <p:ph type="title"/>
          </p:nvPr>
        </p:nvSpPr>
        <p:spPr/>
        <p:txBody>
          <a:bodyPr>
            <a:normAutofit fontScale="90000"/>
          </a:bodyPr>
          <a:lstStyle/>
          <a:p>
            <a:r>
              <a:rPr lang="en-US" dirty="0"/>
              <a:t>Explaining Chicago’s First-Place Elimination Number</a:t>
            </a:r>
          </a:p>
        </p:txBody>
      </p:sp>
      <p:pic>
        <p:nvPicPr>
          <p:cNvPr id="8" name="Picture 7" descr="Graphical user interface, text&#10;&#10;Description automatically generated">
            <a:extLst>
              <a:ext uri="{FF2B5EF4-FFF2-40B4-BE49-F238E27FC236}">
                <a16:creationId xmlns:a16="http://schemas.microsoft.com/office/drawing/2014/main" id="{EA271618-CC3D-4BBD-B7C1-771670643E56}"/>
              </a:ext>
            </a:extLst>
          </p:cNvPr>
          <p:cNvPicPr>
            <a:picLocks noChangeAspect="1"/>
          </p:cNvPicPr>
          <p:nvPr/>
        </p:nvPicPr>
        <p:blipFill rotWithShape="1">
          <a:blip r:embed="rId3"/>
          <a:srcRect t="3489" r="22524" b="56470"/>
          <a:stretch/>
        </p:blipFill>
        <p:spPr>
          <a:xfrm>
            <a:off x="216403" y="1111607"/>
            <a:ext cx="8927597" cy="2595344"/>
          </a:xfrm>
          <a:prstGeom prst="rect">
            <a:avLst/>
          </a:prstGeom>
        </p:spPr>
      </p:pic>
      <p:sp>
        <p:nvSpPr>
          <p:cNvPr id="11" name="Rectangle 10">
            <a:extLst>
              <a:ext uri="{FF2B5EF4-FFF2-40B4-BE49-F238E27FC236}">
                <a16:creationId xmlns:a16="http://schemas.microsoft.com/office/drawing/2014/main" id="{F0F3AD73-5879-4059-B34F-26F97773C1F7}"/>
              </a:ext>
            </a:extLst>
          </p:cNvPr>
          <p:cNvSpPr/>
          <p:nvPr/>
        </p:nvSpPr>
        <p:spPr>
          <a:xfrm>
            <a:off x="216404" y="1880075"/>
            <a:ext cx="3270280" cy="99131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9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27F3-AD0D-41C7-9013-DF1046737011}"/>
              </a:ext>
            </a:extLst>
          </p:cNvPr>
          <p:cNvSpPr>
            <a:spLocks noGrp="1"/>
          </p:cNvSpPr>
          <p:nvPr>
            <p:ph type="title"/>
          </p:nvPr>
        </p:nvSpPr>
        <p:spPr/>
        <p:txBody>
          <a:bodyPr>
            <a:normAutofit fontScale="90000"/>
          </a:bodyPr>
          <a:lstStyle/>
          <a:p>
            <a:r>
              <a:rPr lang="en-US" dirty="0"/>
              <a:t>Explaining Chicago’s First-Place Elimination Number</a:t>
            </a:r>
          </a:p>
        </p:txBody>
      </p:sp>
      <p:sp>
        <p:nvSpPr>
          <p:cNvPr id="3" name="Content Placeholder 2">
            <a:extLst>
              <a:ext uri="{FF2B5EF4-FFF2-40B4-BE49-F238E27FC236}">
                <a16:creationId xmlns:a16="http://schemas.microsoft.com/office/drawing/2014/main" id="{E96629A0-92BA-4202-8F59-2F99176A6B26}"/>
              </a:ext>
            </a:extLst>
          </p:cNvPr>
          <p:cNvSpPr>
            <a:spLocks noGrp="1"/>
          </p:cNvSpPr>
          <p:nvPr>
            <p:ph idx="1"/>
          </p:nvPr>
        </p:nvSpPr>
        <p:spPr>
          <a:xfrm>
            <a:off x="446550" y="892670"/>
            <a:ext cx="8198864" cy="3448590"/>
          </a:xfrm>
        </p:spPr>
        <p:txBody>
          <a:bodyPr>
            <a:noAutofit/>
          </a:bodyPr>
          <a:lstStyle/>
          <a:p>
            <a:r>
              <a:rPr lang="en-US" dirty="0"/>
              <a:t>To see why Chicago must win at least 7 more game(s) to avoid elimination from first place, consider what happens if they only win 6.</a:t>
            </a:r>
          </a:p>
          <a:p>
            <a:r>
              <a:rPr lang="en-US" dirty="0"/>
              <a:t>In other words, suppose that Chicago wins 6 more games and loses 6 to finish the season with 16 wins and 16 losses.</a:t>
            </a:r>
          </a:p>
          <a:p>
            <a:r>
              <a:rPr lang="en-US" dirty="0"/>
              <a:t>Connecticut has already won 14 games.</a:t>
            </a:r>
          </a:p>
          <a:p>
            <a:r>
              <a:rPr lang="en-US" dirty="0"/>
              <a:t>Las Vegas has already won 15 games.</a:t>
            </a:r>
          </a:p>
          <a:p>
            <a:r>
              <a:rPr lang="en-US" dirty="0"/>
              <a:t>Minnesota has already won 14 games.</a:t>
            </a:r>
          </a:p>
          <a:p>
            <a:r>
              <a:rPr lang="en-US" dirty="0"/>
              <a:t>Seattle has already won 16 games.</a:t>
            </a:r>
          </a:p>
          <a:p>
            <a:r>
              <a:rPr lang="en-US" dirty="0"/>
              <a:t>Connecticut and Las Vegas have 3 game(s) left in their series.</a:t>
            </a:r>
          </a:p>
          <a:p>
            <a:r>
              <a:rPr lang="en-US" dirty="0"/>
              <a:t>Las Vegas and Minnesota have 1 game(s) left in their series.</a:t>
            </a:r>
          </a:p>
          <a:p>
            <a:r>
              <a:rPr lang="en-US" dirty="0"/>
              <a:t>Minnesota and Seattle have 1 game(s) left in their series.</a:t>
            </a:r>
          </a:p>
          <a:p>
            <a:r>
              <a:rPr lang="en-US" dirty="0"/>
              <a:t>So, the 4 teams listed above will finish the season with a total of at least 64 wins.</a:t>
            </a:r>
          </a:p>
        </p:txBody>
      </p:sp>
      <p:sp>
        <p:nvSpPr>
          <p:cNvPr id="7" name="Rectangle 6">
            <a:extLst>
              <a:ext uri="{FF2B5EF4-FFF2-40B4-BE49-F238E27FC236}">
                <a16:creationId xmlns:a16="http://schemas.microsoft.com/office/drawing/2014/main" id="{7472CAC2-5A29-44C4-BCDE-156FCE4389C2}"/>
              </a:ext>
            </a:extLst>
          </p:cNvPr>
          <p:cNvSpPr/>
          <p:nvPr/>
        </p:nvSpPr>
        <p:spPr>
          <a:xfrm>
            <a:off x="443502" y="961343"/>
            <a:ext cx="7688285" cy="99131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F4D5E0-68B0-413E-B447-4FDE9BA2914A}"/>
              </a:ext>
            </a:extLst>
          </p:cNvPr>
          <p:cNvSpPr/>
          <p:nvPr/>
        </p:nvSpPr>
        <p:spPr>
          <a:xfrm>
            <a:off x="443501" y="3211958"/>
            <a:ext cx="7688285" cy="81311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692DF8-D539-4595-9DF6-BEFC2475CEA7}"/>
              </a:ext>
            </a:extLst>
          </p:cNvPr>
          <p:cNvSpPr/>
          <p:nvPr/>
        </p:nvSpPr>
        <p:spPr>
          <a:xfrm>
            <a:off x="443502" y="1973765"/>
            <a:ext cx="7688285" cy="1217082"/>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1B0AB8-4E2C-4D05-A26B-6AA178D7F2C4}"/>
              </a:ext>
            </a:extLst>
          </p:cNvPr>
          <p:cNvSpPr/>
          <p:nvPr/>
        </p:nvSpPr>
        <p:spPr>
          <a:xfrm>
            <a:off x="443500" y="4068600"/>
            <a:ext cx="7688285" cy="29377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563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27F3-AD0D-41C7-9013-DF1046737011}"/>
              </a:ext>
            </a:extLst>
          </p:cNvPr>
          <p:cNvSpPr>
            <a:spLocks noGrp="1"/>
          </p:cNvSpPr>
          <p:nvPr>
            <p:ph type="title"/>
          </p:nvPr>
        </p:nvSpPr>
        <p:spPr/>
        <p:txBody>
          <a:bodyPr>
            <a:normAutofit fontScale="90000"/>
          </a:bodyPr>
          <a:lstStyle/>
          <a:p>
            <a:r>
              <a:rPr lang="en-US" dirty="0"/>
              <a:t>Explaining Chicago’s First-Place Elimination Number</a:t>
            </a:r>
          </a:p>
        </p:txBody>
      </p:sp>
      <p:sp>
        <p:nvSpPr>
          <p:cNvPr id="3" name="Content Placeholder 2">
            <a:extLst>
              <a:ext uri="{FF2B5EF4-FFF2-40B4-BE49-F238E27FC236}">
                <a16:creationId xmlns:a16="http://schemas.microsoft.com/office/drawing/2014/main" id="{E96629A0-92BA-4202-8F59-2F99176A6B26}"/>
              </a:ext>
            </a:extLst>
          </p:cNvPr>
          <p:cNvSpPr>
            <a:spLocks noGrp="1"/>
          </p:cNvSpPr>
          <p:nvPr>
            <p:ph idx="1"/>
          </p:nvPr>
        </p:nvSpPr>
        <p:spPr>
          <a:xfrm>
            <a:off x="446550" y="892670"/>
            <a:ext cx="8198864" cy="3448590"/>
          </a:xfrm>
        </p:spPr>
        <p:txBody>
          <a:bodyPr>
            <a:noAutofit/>
          </a:bodyPr>
          <a:lstStyle/>
          <a:p>
            <a:r>
              <a:rPr lang="en-US" dirty="0"/>
              <a:t>Furthermore, Chicago and Las Vegas have 3 game(s) left in their series.</a:t>
            </a:r>
          </a:p>
          <a:p>
            <a:r>
              <a:rPr lang="en-US" dirty="0"/>
              <a:t>Chicago and Minnesota have 1 game(s) left in their series.</a:t>
            </a:r>
          </a:p>
          <a:p>
            <a:r>
              <a:rPr lang="en-US" dirty="0"/>
              <a:t>Chicago and Seattle have 3 game(s) left in their series.</a:t>
            </a:r>
          </a:p>
          <a:p>
            <a:r>
              <a:rPr lang="en-US" dirty="0"/>
              <a:t>In this scenario, Chicago would win at most 6 of 7 these games and lose at least 1.</a:t>
            </a:r>
          </a:p>
          <a:p>
            <a:r>
              <a:rPr lang="en-US" dirty="0"/>
              <a:t>So, the 4 teams listed above would finish the season with a total of at least 65 wins in this scenario.</a:t>
            </a:r>
          </a:p>
          <a:p>
            <a:r>
              <a:rPr lang="en-US" dirty="0"/>
              <a:t>The average number of wins that each of the 4 teams listed above would have at the end of the season would be at least 16.25.</a:t>
            </a:r>
          </a:p>
          <a:p>
            <a:r>
              <a:rPr lang="en-US" dirty="0"/>
              <a:t>Therefore, at least one team would finish the season ahead of Chicago with 17 or more wins.</a:t>
            </a:r>
          </a:p>
        </p:txBody>
      </p:sp>
      <p:sp>
        <p:nvSpPr>
          <p:cNvPr id="4" name="Rectangle 3">
            <a:extLst>
              <a:ext uri="{FF2B5EF4-FFF2-40B4-BE49-F238E27FC236}">
                <a16:creationId xmlns:a16="http://schemas.microsoft.com/office/drawing/2014/main" id="{D73D49EC-B87D-4ED5-AEA3-5BE33598994E}"/>
              </a:ext>
            </a:extLst>
          </p:cNvPr>
          <p:cNvSpPr/>
          <p:nvPr/>
        </p:nvSpPr>
        <p:spPr>
          <a:xfrm>
            <a:off x="498586" y="961342"/>
            <a:ext cx="7619919" cy="112383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50AA9EE-66B2-4DFA-83CD-075D79420319}"/>
              </a:ext>
            </a:extLst>
          </p:cNvPr>
          <p:cNvSpPr/>
          <p:nvPr/>
        </p:nvSpPr>
        <p:spPr>
          <a:xfrm>
            <a:off x="498586" y="2085173"/>
            <a:ext cx="7773743" cy="530645"/>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928D08-42C4-4891-B606-5164AB9C4A62}"/>
              </a:ext>
            </a:extLst>
          </p:cNvPr>
          <p:cNvSpPr/>
          <p:nvPr/>
        </p:nvSpPr>
        <p:spPr>
          <a:xfrm>
            <a:off x="498586" y="3154389"/>
            <a:ext cx="7995934" cy="52884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32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6AC6-BB2C-4FB3-A3AB-168A85A40FB4}"/>
              </a:ext>
            </a:extLst>
          </p:cNvPr>
          <p:cNvSpPr>
            <a:spLocks noGrp="1"/>
          </p:cNvSpPr>
          <p:nvPr>
            <p:ph type="title"/>
          </p:nvPr>
        </p:nvSpPr>
        <p:spPr/>
        <p:txBody>
          <a:bodyPr/>
          <a:lstStyle/>
          <a:p>
            <a:r>
              <a:rPr lang="en-US" dirty="0"/>
              <a:t>First-Place Clinch Number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9EA8FF-9A69-483F-8A0C-90D4B66938E4}"/>
                  </a:ext>
                </a:extLst>
              </p:cNvPr>
              <p:cNvSpPr>
                <a:spLocks noGrp="1"/>
              </p:cNvSpPr>
              <p:nvPr>
                <p:ph idx="1"/>
              </p:nvPr>
            </p:nvSpPr>
            <p:spPr>
              <a:xfrm>
                <a:off x="476409" y="1208868"/>
                <a:ext cx="8300121" cy="2840618"/>
              </a:xfrm>
            </p:spPr>
            <p:txBody>
              <a:bodyPr>
                <a:normAutofit/>
              </a:bodyPr>
              <a:lstStyle/>
              <a:p>
                <a:pPr marL="285750" indent="-285750">
                  <a:buFont typeface="Arial" panose="020B0604020202020204" pitchFamily="34" charset="0"/>
                  <a:buChar char="•"/>
                </a:pPr>
                <a:r>
                  <a:rPr lang="en-US" sz="1800" dirty="0"/>
                  <a:t>Find a feasible scenario such that team </a:t>
                </a:r>
                <a14:m>
                  <m:oMath xmlns:m="http://schemas.openxmlformats.org/officeDocument/2006/math">
                    <m:r>
                      <a:rPr lang="en-US" sz="1800" i="1" dirty="0" smtClean="0">
                        <a:latin typeface="Cambria Math" panose="02040503050406030204" pitchFamily="18" charset="0"/>
                      </a:rPr>
                      <m:t>𝑖</m:t>
                    </m:r>
                  </m:oMath>
                </a14:m>
                <a:r>
                  <a:rPr lang="en-US" sz="1800" dirty="0"/>
                  <a:t> does </a:t>
                </a:r>
                <a:r>
                  <a:rPr lang="en-US" sz="1800" b="1" dirty="0"/>
                  <a:t>not</a:t>
                </a:r>
                <a:r>
                  <a:rPr lang="en-US" sz="1800" dirty="0"/>
                  <a:t> finish in first place</a:t>
                </a:r>
              </a:p>
              <a:p>
                <a:pPr marL="285750" indent="-285750">
                  <a:buFont typeface="Arial" panose="020B0604020202020204" pitchFamily="34" charset="0"/>
                  <a:buChar char="•"/>
                </a:pPr>
                <a:r>
                  <a:rPr lang="en-US" sz="1800" dirty="0"/>
                  <a:t>Maximize the number of games that team </a:t>
                </a:r>
                <a14:m>
                  <m:oMath xmlns:m="http://schemas.openxmlformats.org/officeDocument/2006/math">
                    <m:r>
                      <a:rPr lang="en-US" sz="1800" i="1" dirty="0" smtClean="0">
                        <a:latin typeface="Cambria Math" panose="02040503050406030204" pitchFamily="18" charset="0"/>
                      </a:rPr>
                      <m:t>𝑖</m:t>
                    </m:r>
                    <m:r>
                      <a:rPr lang="en-US" sz="1800" b="0" i="1" dirty="0" smtClean="0">
                        <a:latin typeface="Cambria Math" panose="02040503050406030204" pitchFamily="18" charset="0"/>
                      </a:rPr>
                      <m:t> </m:t>
                    </m:r>
                  </m:oMath>
                </a14:m>
                <a:r>
                  <a:rPr lang="en-US" sz="1800" dirty="0"/>
                  <a:t>wins in the scenario, </a:t>
                </a:r>
                <a14:m>
                  <m:oMath xmlns:m="http://schemas.openxmlformats.org/officeDocument/2006/math">
                    <m:sSub>
                      <m:sSubPr>
                        <m:ctrlPr>
                          <a:rPr lang="en-US" sz="1800" b="0" i="1" dirty="0" smtClean="0">
                            <a:latin typeface="Cambria Math" panose="02040503050406030204" pitchFamily="18" charset="0"/>
                          </a:rPr>
                        </m:ctrlPr>
                      </m:sSubPr>
                      <m:e>
                        <m:r>
                          <a:rPr lang="en-US" sz="1800" i="1" dirty="0" smtClean="0">
                            <a:latin typeface="Cambria Math" panose="02040503050406030204" pitchFamily="18" charset="0"/>
                          </a:rPr>
                          <m:t>𝑊</m:t>
                        </m:r>
                      </m:e>
                      <m:sub>
                        <m:r>
                          <a:rPr lang="en-US" sz="1800" i="1" dirty="0" smtClean="0">
                            <a:latin typeface="Cambria Math" panose="02040503050406030204" pitchFamily="18" charset="0"/>
                          </a:rPr>
                          <m:t>𝑖</m:t>
                        </m:r>
                      </m:sub>
                    </m:sSub>
                  </m:oMath>
                </a14:m>
                <a:endParaRPr lang="en-US" sz="1800" dirty="0"/>
              </a:p>
              <a:p>
                <a:pPr marL="285750" indent="-285750">
                  <a:buFont typeface="Arial" panose="020B0604020202020204" pitchFamily="34" charset="0"/>
                  <a:buChar char="•"/>
                </a:pPr>
                <a:r>
                  <a:rPr lang="en-US" sz="1800" dirty="0"/>
                  <a:t>Straight-forward to explain why team </a:t>
                </a:r>
                <a14:m>
                  <m:oMath xmlns:m="http://schemas.openxmlformats.org/officeDocument/2006/math">
                    <m:r>
                      <a:rPr lang="en-US" sz="1800" i="1" dirty="0" smtClean="0">
                        <a:latin typeface="Cambria Math" panose="02040503050406030204" pitchFamily="18" charset="0"/>
                      </a:rPr>
                      <m:t>𝑖</m:t>
                    </m:r>
                  </m:oMath>
                </a14:m>
                <a:r>
                  <a:rPr lang="en-US" sz="1800" dirty="0"/>
                  <a:t> does not necessarily clinch with </a:t>
                </a:r>
                <a14:m>
                  <m:oMath xmlns:m="http://schemas.openxmlformats.org/officeDocument/2006/math">
                    <m:sSub>
                      <m:sSubPr>
                        <m:ctrlPr>
                          <a:rPr lang="en-US" sz="1800" b="0" i="1" dirty="0" smtClean="0">
                            <a:latin typeface="Cambria Math" panose="02040503050406030204" pitchFamily="18" charset="0"/>
                          </a:rPr>
                        </m:ctrlPr>
                      </m:sSubPr>
                      <m:e>
                        <m:r>
                          <m:rPr>
                            <m:sty m:val="p"/>
                          </m:rPr>
                          <a:rPr lang="en-US" sz="1800" b="0" i="0" dirty="0" smtClean="0">
                            <a:latin typeface="Cambria Math" panose="02040503050406030204" pitchFamily="18" charset="0"/>
                          </a:rPr>
                          <m:t>W</m:t>
                        </m:r>
                      </m:e>
                      <m:sub>
                        <m:r>
                          <a:rPr lang="en-US" sz="1800" i="1" dirty="0" smtClean="0">
                            <a:latin typeface="Cambria Math" panose="02040503050406030204" pitchFamily="18" charset="0"/>
                          </a:rPr>
                          <m:t>𝑖</m:t>
                        </m:r>
                      </m:sub>
                    </m:sSub>
                  </m:oMath>
                </a14:m>
                <a:r>
                  <a:rPr lang="en-US" sz="1800" dirty="0"/>
                  <a:t> wins</a:t>
                </a:r>
              </a:p>
              <a:p>
                <a:pPr marL="285750" indent="-285750">
                  <a:buFont typeface="Arial" panose="020B0604020202020204" pitchFamily="34" charset="0"/>
                  <a:buChar char="•"/>
                </a:pPr>
                <a:r>
                  <a:rPr lang="en-US" sz="1800" dirty="0"/>
                  <a:t>Can we explain why </a:t>
                </a:r>
                <a14:m>
                  <m:oMath xmlns:m="http://schemas.openxmlformats.org/officeDocument/2006/math">
                    <m:sSub>
                      <m:sSubPr>
                        <m:ctrlPr>
                          <a:rPr lang="en-US" sz="1800" i="1" dirty="0">
                            <a:latin typeface="Cambria Math" panose="02040503050406030204" pitchFamily="18" charset="0"/>
                          </a:rPr>
                        </m:ctrlPr>
                      </m:sSubPr>
                      <m:e>
                        <m:r>
                          <a:rPr lang="en-US" sz="1800" i="1" dirty="0">
                            <a:latin typeface="Cambria Math" panose="02040503050406030204" pitchFamily="18" charset="0"/>
                          </a:rPr>
                          <m:t>𝑊</m:t>
                        </m:r>
                      </m:e>
                      <m:sub>
                        <m:r>
                          <a:rPr lang="en-US" sz="1800" i="1" dirty="0">
                            <a:latin typeface="Cambria Math" panose="02040503050406030204" pitchFamily="18" charset="0"/>
                          </a:rPr>
                          <m:t>𝑖</m:t>
                        </m:r>
                      </m:sub>
                    </m:sSub>
                    <m:r>
                      <a:rPr lang="en-US" sz="1800" i="1" dirty="0">
                        <a:latin typeface="Cambria Math" panose="02040503050406030204" pitchFamily="18" charset="0"/>
                      </a:rPr>
                      <m:t>+1</m:t>
                    </m:r>
                  </m:oMath>
                </a14:m>
                <a:r>
                  <a:rPr lang="en-US" sz="1800" dirty="0"/>
                  <a:t> wins would clinch first place for team </a:t>
                </a:r>
                <a14:m>
                  <m:oMath xmlns:m="http://schemas.openxmlformats.org/officeDocument/2006/math">
                    <m:r>
                      <a:rPr lang="en-US" sz="1800" i="1" dirty="0" smtClean="0">
                        <a:latin typeface="Cambria Math" panose="02040503050406030204" pitchFamily="18" charset="0"/>
                      </a:rPr>
                      <m:t>𝑖</m:t>
                    </m:r>
                  </m:oMath>
                </a14:m>
                <a:r>
                  <a:rPr lang="en-US" sz="1800" dirty="0"/>
                  <a:t>?</a:t>
                </a:r>
              </a:p>
              <a:p>
                <a:pPr marL="285750" indent="-285750">
                  <a:buFont typeface="Arial" panose="020B0604020202020204" pitchFamily="34" charset="0"/>
                  <a:buChar char="•"/>
                </a:pPr>
                <a:endParaRPr lang="en-US" sz="1800" dirty="0"/>
              </a:p>
            </p:txBody>
          </p:sp>
        </mc:Choice>
        <mc:Fallback xmlns="">
          <p:sp>
            <p:nvSpPr>
              <p:cNvPr id="3" name="Content Placeholder 2">
                <a:extLst>
                  <a:ext uri="{FF2B5EF4-FFF2-40B4-BE49-F238E27FC236}">
                    <a16:creationId xmlns:a16="http://schemas.microsoft.com/office/drawing/2014/main" id="{F19EA8FF-9A69-483F-8A0C-90D4B66938E4}"/>
                  </a:ext>
                </a:extLst>
              </p:cNvPr>
              <p:cNvSpPr>
                <a:spLocks noGrp="1" noRot="1" noChangeAspect="1" noMove="1" noResize="1" noEditPoints="1" noAdjustHandles="1" noChangeArrowheads="1" noChangeShapeType="1" noTextEdit="1"/>
              </p:cNvSpPr>
              <p:nvPr>
                <p:ph idx="1"/>
              </p:nvPr>
            </p:nvSpPr>
            <p:spPr>
              <a:xfrm>
                <a:off x="476409" y="1208868"/>
                <a:ext cx="8300121" cy="2840618"/>
              </a:xfrm>
              <a:blipFill>
                <a:blip r:embed="rId2"/>
                <a:stretch>
                  <a:fillRect l="-441" t="-1073"/>
                </a:stretch>
              </a:blipFill>
            </p:spPr>
            <p:txBody>
              <a:bodyPr/>
              <a:lstStyle/>
              <a:p>
                <a:r>
                  <a:rPr lang="en-US">
                    <a:noFill/>
                  </a:rPr>
                  <a:t> </a:t>
                </a:r>
              </a:p>
            </p:txBody>
          </p:sp>
        </mc:Fallback>
      </mc:AlternateContent>
    </p:spTree>
    <p:extLst>
      <p:ext uri="{BB962C8B-B14F-4D97-AF65-F5344CB8AC3E}">
        <p14:creationId xmlns:p14="http://schemas.microsoft.com/office/powerpoint/2010/main" val="365922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AB29-35F8-4646-83A3-69A0203AF53D}"/>
              </a:ext>
            </a:extLst>
          </p:cNvPr>
          <p:cNvSpPr>
            <a:spLocks noGrp="1"/>
          </p:cNvSpPr>
          <p:nvPr>
            <p:ph type="title"/>
          </p:nvPr>
        </p:nvSpPr>
        <p:spPr/>
        <p:txBody>
          <a:bodyPr/>
          <a:lstStyle/>
          <a:p>
            <a:r>
              <a:rPr lang="en-US" dirty="0"/>
              <a:t>First Place Clinch Example: KBO 9/12/21</a:t>
            </a:r>
          </a:p>
        </p:txBody>
      </p:sp>
      <p:graphicFrame>
        <p:nvGraphicFramePr>
          <p:cNvPr id="4" name="Table 4">
            <a:extLst>
              <a:ext uri="{FF2B5EF4-FFF2-40B4-BE49-F238E27FC236}">
                <a16:creationId xmlns:a16="http://schemas.microsoft.com/office/drawing/2014/main" id="{23E0A630-717D-447E-A9FF-326C6CEBA71E}"/>
              </a:ext>
            </a:extLst>
          </p:cNvPr>
          <p:cNvGraphicFramePr>
            <a:graphicFrameLocks noGrp="1"/>
          </p:cNvGraphicFramePr>
          <p:nvPr>
            <p:ph idx="1"/>
            <p:extLst>
              <p:ext uri="{D42A27DB-BD31-4B8C-83A1-F6EECF244321}">
                <p14:modId xmlns:p14="http://schemas.microsoft.com/office/powerpoint/2010/main" val="4204790039"/>
              </p:ext>
            </p:extLst>
          </p:nvPr>
        </p:nvGraphicFramePr>
        <p:xfrm>
          <a:off x="1007514" y="824717"/>
          <a:ext cx="6564925" cy="3688080"/>
        </p:xfrm>
        <a:graphic>
          <a:graphicData uri="http://schemas.openxmlformats.org/drawingml/2006/table">
            <a:tbl>
              <a:tblPr firstRow="1" bandRow="1">
                <a:tableStyleId>{5C22544A-7EE6-4342-B048-85BDC9FD1C3A}</a:tableStyleId>
              </a:tblPr>
              <a:tblGrid>
                <a:gridCol w="1312985">
                  <a:extLst>
                    <a:ext uri="{9D8B030D-6E8A-4147-A177-3AD203B41FA5}">
                      <a16:colId xmlns:a16="http://schemas.microsoft.com/office/drawing/2014/main" val="3677258896"/>
                    </a:ext>
                  </a:extLst>
                </a:gridCol>
                <a:gridCol w="1312985">
                  <a:extLst>
                    <a:ext uri="{9D8B030D-6E8A-4147-A177-3AD203B41FA5}">
                      <a16:colId xmlns:a16="http://schemas.microsoft.com/office/drawing/2014/main" val="1541185509"/>
                    </a:ext>
                  </a:extLst>
                </a:gridCol>
                <a:gridCol w="1312985">
                  <a:extLst>
                    <a:ext uri="{9D8B030D-6E8A-4147-A177-3AD203B41FA5}">
                      <a16:colId xmlns:a16="http://schemas.microsoft.com/office/drawing/2014/main" val="1279077989"/>
                    </a:ext>
                  </a:extLst>
                </a:gridCol>
                <a:gridCol w="1312985">
                  <a:extLst>
                    <a:ext uri="{9D8B030D-6E8A-4147-A177-3AD203B41FA5}">
                      <a16:colId xmlns:a16="http://schemas.microsoft.com/office/drawing/2014/main" val="2383894534"/>
                    </a:ext>
                  </a:extLst>
                </a:gridCol>
                <a:gridCol w="1312985">
                  <a:extLst>
                    <a:ext uri="{9D8B030D-6E8A-4147-A177-3AD203B41FA5}">
                      <a16:colId xmlns:a16="http://schemas.microsoft.com/office/drawing/2014/main" val="3717987061"/>
                    </a:ext>
                  </a:extLst>
                </a:gridCol>
              </a:tblGrid>
              <a:tr h="262910">
                <a:tc>
                  <a:txBody>
                    <a:bodyPr/>
                    <a:lstStyle/>
                    <a:p>
                      <a:r>
                        <a:rPr lang="en-US" sz="1600" dirty="0"/>
                        <a:t>Team</a:t>
                      </a:r>
                    </a:p>
                  </a:txBody>
                  <a:tcPr/>
                </a:tc>
                <a:tc>
                  <a:txBody>
                    <a:bodyPr/>
                    <a:lstStyle/>
                    <a:p>
                      <a:r>
                        <a:rPr lang="en-US" sz="1600" dirty="0"/>
                        <a:t>W</a:t>
                      </a:r>
                    </a:p>
                  </a:txBody>
                  <a:tcPr/>
                </a:tc>
                <a:tc>
                  <a:txBody>
                    <a:bodyPr/>
                    <a:lstStyle/>
                    <a:p>
                      <a:r>
                        <a:rPr lang="en-US" sz="1600" dirty="0"/>
                        <a:t>L</a:t>
                      </a:r>
                    </a:p>
                  </a:txBody>
                  <a:tcPr/>
                </a:tc>
                <a:tc>
                  <a:txBody>
                    <a:bodyPr/>
                    <a:lstStyle/>
                    <a:p>
                      <a:r>
                        <a:rPr lang="en-US" sz="1600" dirty="0"/>
                        <a:t>GL</a:t>
                      </a:r>
                    </a:p>
                  </a:txBody>
                  <a:tcPr/>
                </a:tc>
                <a:tc>
                  <a:txBody>
                    <a:bodyPr/>
                    <a:lstStyle/>
                    <a:p>
                      <a:r>
                        <a:rPr lang="en-US" sz="1600" dirty="0"/>
                        <a:t>FPC</a:t>
                      </a:r>
                    </a:p>
                  </a:txBody>
                  <a:tcPr/>
                </a:tc>
                <a:extLst>
                  <a:ext uri="{0D108BD9-81ED-4DB2-BD59-A6C34878D82A}">
                    <a16:rowId xmlns:a16="http://schemas.microsoft.com/office/drawing/2014/main" val="2869644486"/>
                  </a:ext>
                </a:extLst>
              </a:tr>
              <a:tr h="327287">
                <a:tc>
                  <a:txBody>
                    <a:bodyPr/>
                    <a:lstStyle/>
                    <a:p>
                      <a:r>
                        <a:rPr lang="en-US" sz="1600" dirty="0"/>
                        <a:t>KT</a:t>
                      </a:r>
                    </a:p>
                  </a:txBody>
                  <a:tcPr/>
                </a:tc>
                <a:tc>
                  <a:txBody>
                    <a:bodyPr/>
                    <a:lstStyle/>
                    <a:p>
                      <a:r>
                        <a:rPr lang="en-US" sz="1600" dirty="0"/>
                        <a:t>61</a:t>
                      </a:r>
                    </a:p>
                  </a:txBody>
                  <a:tcPr/>
                </a:tc>
                <a:tc>
                  <a:txBody>
                    <a:bodyPr/>
                    <a:lstStyle/>
                    <a:p>
                      <a:r>
                        <a:rPr lang="en-US" sz="1600" dirty="0"/>
                        <a:t>39</a:t>
                      </a:r>
                    </a:p>
                  </a:txBody>
                  <a:tcPr/>
                </a:tc>
                <a:tc>
                  <a:txBody>
                    <a:bodyPr/>
                    <a:lstStyle/>
                    <a:p>
                      <a:r>
                        <a:rPr lang="en-US" sz="1600" dirty="0"/>
                        <a:t>40</a:t>
                      </a:r>
                    </a:p>
                  </a:txBody>
                  <a:tcPr/>
                </a:tc>
                <a:tc>
                  <a:txBody>
                    <a:bodyPr/>
                    <a:lstStyle/>
                    <a:p>
                      <a:r>
                        <a:rPr lang="en-US" sz="1600" dirty="0"/>
                        <a:t>37</a:t>
                      </a:r>
                    </a:p>
                  </a:txBody>
                  <a:tcPr/>
                </a:tc>
                <a:extLst>
                  <a:ext uri="{0D108BD9-81ED-4DB2-BD59-A6C34878D82A}">
                    <a16:rowId xmlns:a16="http://schemas.microsoft.com/office/drawing/2014/main" val="789081749"/>
                  </a:ext>
                </a:extLst>
              </a:tr>
              <a:tr h="327287">
                <a:tc>
                  <a:txBody>
                    <a:bodyPr/>
                    <a:lstStyle/>
                    <a:p>
                      <a:r>
                        <a:rPr lang="en-US" sz="1600" dirty="0"/>
                        <a:t>Samsung</a:t>
                      </a:r>
                    </a:p>
                  </a:txBody>
                  <a:tcPr/>
                </a:tc>
                <a:tc>
                  <a:txBody>
                    <a:bodyPr/>
                    <a:lstStyle/>
                    <a:p>
                      <a:r>
                        <a:rPr lang="en-US" sz="1600" dirty="0"/>
                        <a:t>58</a:t>
                      </a:r>
                    </a:p>
                  </a:txBody>
                  <a:tcPr/>
                </a:tc>
                <a:tc>
                  <a:txBody>
                    <a:bodyPr/>
                    <a:lstStyle/>
                    <a:p>
                      <a:r>
                        <a:rPr lang="en-US" sz="1600" dirty="0"/>
                        <a:t>45</a:t>
                      </a:r>
                    </a:p>
                  </a:txBody>
                  <a:tcPr/>
                </a:tc>
                <a:tc>
                  <a:txBody>
                    <a:bodyPr/>
                    <a:lstStyle/>
                    <a:p>
                      <a:r>
                        <a:rPr lang="en-US" sz="1600" dirty="0"/>
                        <a:t>35</a:t>
                      </a:r>
                    </a:p>
                  </a:txBody>
                  <a:tcPr/>
                </a:tc>
                <a:tc>
                  <a:txBody>
                    <a:bodyPr/>
                    <a:lstStyle/>
                    <a:p>
                      <a:r>
                        <a:rPr lang="en-US" sz="1600" dirty="0"/>
                        <a:t>*</a:t>
                      </a:r>
                    </a:p>
                  </a:txBody>
                  <a:tcPr/>
                </a:tc>
                <a:extLst>
                  <a:ext uri="{0D108BD9-81ED-4DB2-BD59-A6C34878D82A}">
                    <a16:rowId xmlns:a16="http://schemas.microsoft.com/office/drawing/2014/main" val="2378548427"/>
                  </a:ext>
                </a:extLst>
              </a:tr>
              <a:tr h="327287">
                <a:tc>
                  <a:txBody>
                    <a:bodyPr/>
                    <a:lstStyle/>
                    <a:p>
                      <a:r>
                        <a:rPr lang="en-US" sz="1600" dirty="0"/>
                        <a:t>LG</a:t>
                      </a:r>
                    </a:p>
                  </a:txBody>
                  <a:tcPr/>
                </a:tc>
                <a:tc>
                  <a:txBody>
                    <a:bodyPr/>
                    <a:lstStyle/>
                    <a:p>
                      <a:r>
                        <a:rPr lang="en-US" sz="1600" dirty="0"/>
                        <a:t>55</a:t>
                      </a:r>
                    </a:p>
                  </a:txBody>
                  <a:tcPr/>
                </a:tc>
                <a:tc>
                  <a:txBody>
                    <a:bodyPr/>
                    <a:lstStyle/>
                    <a:p>
                      <a:r>
                        <a:rPr lang="en-US" sz="1600" dirty="0"/>
                        <a:t>43</a:t>
                      </a:r>
                    </a:p>
                  </a:txBody>
                  <a:tcPr/>
                </a:tc>
                <a:tc>
                  <a:txBody>
                    <a:bodyPr/>
                    <a:lstStyle/>
                    <a:p>
                      <a:r>
                        <a:rPr lang="en-US" sz="1600" dirty="0"/>
                        <a:t>43</a:t>
                      </a:r>
                    </a:p>
                  </a:txBody>
                  <a:tcPr/>
                </a:tc>
                <a:tc>
                  <a:txBody>
                    <a:bodyPr/>
                    <a:lstStyle/>
                    <a:p>
                      <a:r>
                        <a:rPr lang="en-US" sz="1600" dirty="0"/>
                        <a:t>43</a:t>
                      </a:r>
                    </a:p>
                  </a:txBody>
                  <a:tcPr/>
                </a:tc>
                <a:extLst>
                  <a:ext uri="{0D108BD9-81ED-4DB2-BD59-A6C34878D82A}">
                    <a16:rowId xmlns:a16="http://schemas.microsoft.com/office/drawing/2014/main" val="2292020471"/>
                  </a:ext>
                </a:extLst>
              </a:tr>
              <a:tr h="327287">
                <a:tc>
                  <a:txBody>
                    <a:bodyPr/>
                    <a:lstStyle/>
                    <a:p>
                      <a:r>
                        <a:rPr lang="en-US" sz="1600" dirty="0" err="1"/>
                        <a:t>Kiwoom</a:t>
                      </a:r>
                      <a:endParaRPr lang="en-US" sz="1600" dirty="0"/>
                    </a:p>
                  </a:txBody>
                  <a:tcPr/>
                </a:tc>
                <a:tc>
                  <a:txBody>
                    <a:bodyPr/>
                    <a:lstStyle/>
                    <a:p>
                      <a:r>
                        <a:rPr lang="en-US" sz="1600" dirty="0"/>
                        <a:t>56</a:t>
                      </a:r>
                    </a:p>
                  </a:txBody>
                  <a:tcPr/>
                </a:tc>
                <a:tc>
                  <a:txBody>
                    <a:bodyPr/>
                    <a:lstStyle/>
                    <a:p>
                      <a:r>
                        <a:rPr lang="en-US" sz="1600" dirty="0"/>
                        <a:t>51</a:t>
                      </a:r>
                    </a:p>
                  </a:txBody>
                  <a:tcPr/>
                </a:tc>
                <a:tc>
                  <a:txBody>
                    <a:bodyPr/>
                    <a:lstStyle/>
                    <a:p>
                      <a:r>
                        <a:rPr lang="en-US" sz="1600" dirty="0"/>
                        <a:t>36</a:t>
                      </a:r>
                    </a:p>
                  </a:txBody>
                  <a:tcPr/>
                </a:tc>
                <a:tc>
                  <a:txBody>
                    <a:bodyPr/>
                    <a:lstStyle/>
                    <a:p>
                      <a:r>
                        <a:rPr lang="en-US" sz="1600" dirty="0"/>
                        <a:t>*</a:t>
                      </a:r>
                    </a:p>
                  </a:txBody>
                  <a:tcPr/>
                </a:tc>
                <a:extLst>
                  <a:ext uri="{0D108BD9-81ED-4DB2-BD59-A6C34878D82A}">
                    <a16:rowId xmlns:a16="http://schemas.microsoft.com/office/drawing/2014/main" val="2310676042"/>
                  </a:ext>
                </a:extLst>
              </a:tr>
              <a:tr h="327287">
                <a:tc>
                  <a:txBody>
                    <a:bodyPr/>
                    <a:lstStyle/>
                    <a:p>
                      <a:r>
                        <a:rPr lang="en-US" sz="1600" dirty="0"/>
                        <a:t>NC</a:t>
                      </a:r>
                    </a:p>
                  </a:txBody>
                  <a:tcPr/>
                </a:tc>
                <a:tc>
                  <a:txBody>
                    <a:bodyPr/>
                    <a:lstStyle/>
                    <a:p>
                      <a:r>
                        <a:rPr lang="en-US" sz="1600" dirty="0"/>
                        <a:t>49</a:t>
                      </a:r>
                    </a:p>
                  </a:txBody>
                  <a:tcPr/>
                </a:tc>
                <a:tc>
                  <a:txBody>
                    <a:bodyPr/>
                    <a:lstStyle/>
                    <a:p>
                      <a:r>
                        <a:rPr lang="en-US" sz="1600" dirty="0"/>
                        <a:t>49</a:t>
                      </a:r>
                    </a:p>
                  </a:txBody>
                  <a:tcPr/>
                </a:tc>
                <a:tc>
                  <a:txBody>
                    <a:bodyPr/>
                    <a:lstStyle/>
                    <a:p>
                      <a:r>
                        <a:rPr lang="en-US" sz="1600" dirty="0"/>
                        <a:t>42</a:t>
                      </a:r>
                    </a:p>
                  </a:txBody>
                  <a:tcPr/>
                </a:tc>
                <a:tc>
                  <a:txBody>
                    <a:bodyPr/>
                    <a:lstStyle/>
                    <a:p>
                      <a:r>
                        <a:rPr lang="en-US" sz="1600" dirty="0"/>
                        <a:t>*</a:t>
                      </a:r>
                    </a:p>
                  </a:txBody>
                  <a:tcPr/>
                </a:tc>
                <a:extLst>
                  <a:ext uri="{0D108BD9-81ED-4DB2-BD59-A6C34878D82A}">
                    <a16:rowId xmlns:a16="http://schemas.microsoft.com/office/drawing/2014/main" val="323292218"/>
                  </a:ext>
                </a:extLst>
              </a:tr>
              <a:tr h="327287">
                <a:tc>
                  <a:txBody>
                    <a:bodyPr/>
                    <a:lstStyle/>
                    <a:p>
                      <a:r>
                        <a:rPr lang="en-US" sz="1600" dirty="0"/>
                        <a:t>SSG</a:t>
                      </a:r>
                    </a:p>
                  </a:txBody>
                  <a:tcPr/>
                </a:tc>
                <a:tc>
                  <a:txBody>
                    <a:bodyPr/>
                    <a:lstStyle/>
                    <a:p>
                      <a:r>
                        <a:rPr lang="en-US" sz="1600" dirty="0"/>
                        <a:t>51</a:t>
                      </a:r>
                    </a:p>
                  </a:txBody>
                  <a:tcPr/>
                </a:tc>
                <a:tc>
                  <a:txBody>
                    <a:bodyPr/>
                    <a:lstStyle/>
                    <a:p>
                      <a:r>
                        <a:rPr lang="en-US" sz="1600" dirty="0"/>
                        <a:t>51</a:t>
                      </a:r>
                    </a:p>
                  </a:txBody>
                  <a:tcPr/>
                </a:tc>
                <a:tc>
                  <a:txBody>
                    <a:bodyPr/>
                    <a:lstStyle/>
                    <a:p>
                      <a:r>
                        <a:rPr lang="en-US" sz="1600" dirty="0"/>
                        <a:t>37</a:t>
                      </a:r>
                    </a:p>
                  </a:txBody>
                  <a:tcPr/>
                </a:tc>
                <a:tc>
                  <a:txBody>
                    <a:bodyPr/>
                    <a:lstStyle/>
                    <a:p>
                      <a:r>
                        <a:rPr lang="en-US" sz="1600" dirty="0"/>
                        <a:t>*</a:t>
                      </a:r>
                    </a:p>
                  </a:txBody>
                  <a:tcPr/>
                </a:tc>
                <a:extLst>
                  <a:ext uri="{0D108BD9-81ED-4DB2-BD59-A6C34878D82A}">
                    <a16:rowId xmlns:a16="http://schemas.microsoft.com/office/drawing/2014/main" val="2025668157"/>
                  </a:ext>
                </a:extLst>
              </a:tr>
              <a:tr h="327287">
                <a:tc>
                  <a:txBody>
                    <a:bodyPr/>
                    <a:lstStyle/>
                    <a:p>
                      <a:r>
                        <a:rPr lang="en-US" sz="1600" dirty="0"/>
                        <a:t>Doosan</a:t>
                      </a:r>
                    </a:p>
                  </a:txBody>
                  <a:tcPr/>
                </a:tc>
                <a:tc>
                  <a:txBody>
                    <a:bodyPr/>
                    <a:lstStyle/>
                    <a:p>
                      <a:r>
                        <a:rPr lang="en-US" sz="1600" dirty="0"/>
                        <a:t>49</a:t>
                      </a:r>
                    </a:p>
                  </a:txBody>
                  <a:tcPr/>
                </a:tc>
                <a:tc>
                  <a:txBody>
                    <a:bodyPr/>
                    <a:lstStyle/>
                    <a:p>
                      <a:r>
                        <a:rPr lang="en-US" sz="1600" dirty="0"/>
                        <a:t>50</a:t>
                      </a:r>
                    </a:p>
                  </a:txBody>
                  <a:tcPr/>
                </a:tc>
                <a:tc>
                  <a:txBody>
                    <a:bodyPr/>
                    <a:lstStyle/>
                    <a:p>
                      <a:r>
                        <a:rPr lang="en-US" sz="1600" dirty="0"/>
                        <a:t>42</a:t>
                      </a:r>
                    </a:p>
                  </a:txBody>
                  <a:tcPr/>
                </a:tc>
                <a:tc>
                  <a:txBody>
                    <a:bodyPr/>
                    <a:lstStyle/>
                    <a:p>
                      <a:r>
                        <a:rPr lang="en-US" sz="1600" dirty="0"/>
                        <a:t>*</a:t>
                      </a:r>
                    </a:p>
                  </a:txBody>
                  <a:tcPr/>
                </a:tc>
                <a:extLst>
                  <a:ext uri="{0D108BD9-81ED-4DB2-BD59-A6C34878D82A}">
                    <a16:rowId xmlns:a16="http://schemas.microsoft.com/office/drawing/2014/main" val="3048737283"/>
                  </a:ext>
                </a:extLst>
              </a:tr>
              <a:tr h="327287">
                <a:tc>
                  <a:txBody>
                    <a:bodyPr/>
                    <a:lstStyle/>
                    <a:p>
                      <a:r>
                        <a:rPr lang="en-US" sz="1600" dirty="0"/>
                        <a:t>Lotte</a:t>
                      </a:r>
                    </a:p>
                  </a:txBody>
                  <a:tcPr/>
                </a:tc>
                <a:tc>
                  <a:txBody>
                    <a:bodyPr/>
                    <a:lstStyle/>
                    <a:p>
                      <a:r>
                        <a:rPr lang="en-US" sz="1600" dirty="0"/>
                        <a:t>47</a:t>
                      </a:r>
                    </a:p>
                  </a:txBody>
                  <a:tcPr/>
                </a:tc>
                <a:tc>
                  <a:txBody>
                    <a:bodyPr/>
                    <a:lstStyle/>
                    <a:p>
                      <a:r>
                        <a:rPr lang="en-US" sz="1600" dirty="0"/>
                        <a:t>54</a:t>
                      </a:r>
                    </a:p>
                  </a:txBody>
                  <a:tcPr/>
                </a:tc>
                <a:tc>
                  <a:txBody>
                    <a:bodyPr/>
                    <a:lstStyle/>
                    <a:p>
                      <a:r>
                        <a:rPr lang="en-US" sz="1600" dirty="0"/>
                        <a:t>40</a:t>
                      </a:r>
                    </a:p>
                  </a:txBody>
                  <a:tcPr/>
                </a:tc>
                <a:tc>
                  <a:txBody>
                    <a:bodyPr/>
                    <a:lstStyle/>
                    <a:p>
                      <a:r>
                        <a:rPr lang="en-US" sz="1600" dirty="0"/>
                        <a:t>*</a:t>
                      </a:r>
                    </a:p>
                  </a:txBody>
                  <a:tcPr/>
                </a:tc>
                <a:extLst>
                  <a:ext uri="{0D108BD9-81ED-4DB2-BD59-A6C34878D82A}">
                    <a16:rowId xmlns:a16="http://schemas.microsoft.com/office/drawing/2014/main" val="802427867"/>
                  </a:ext>
                </a:extLst>
              </a:tr>
              <a:tr h="327287">
                <a:tc>
                  <a:txBody>
                    <a:bodyPr/>
                    <a:lstStyle/>
                    <a:p>
                      <a:r>
                        <a:rPr lang="en-US" sz="1600" dirty="0"/>
                        <a:t>KIA</a:t>
                      </a:r>
                    </a:p>
                  </a:txBody>
                  <a:tcPr/>
                </a:tc>
                <a:tc>
                  <a:txBody>
                    <a:bodyPr/>
                    <a:lstStyle/>
                    <a:p>
                      <a:r>
                        <a:rPr lang="en-US" sz="1600" dirty="0"/>
                        <a:t>38</a:t>
                      </a:r>
                    </a:p>
                  </a:txBody>
                  <a:tcPr/>
                </a:tc>
                <a:tc>
                  <a:txBody>
                    <a:bodyPr/>
                    <a:lstStyle/>
                    <a:p>
                      <a:r>
                        <a:rPr lang="en-US" sz="1600" dirty="0"/>
                        <a:t>56</a:t>
                      </a:r>
                    </a:p>
                  </a:txBody>
                  <a:tcPr/>
                </a:tc>
                <a:tc>
                  <a:txBody>
                    <a:bodyPr/>
                    <a:lstStyle/>
                    <a:p>
                      <a:r>
                        <a:rPr lang="en-US" sz="1600" dirty="0"/>
                        <a:t>44</a:t>
                      </a:r>
                    </a:p>
                  </a:txBody>
                  <a:tcPr/>
                </a:tc>
                <a:tc>
                  <a:txBody>
                    <a:bodyPr/>
                    <a:lstStyle/>
                    <a:p>
                      <a:r>
                        <a:rPr lang="en-US" sz="1600" dirty="0"/>
                        <a:t>*</a:t>
                      </a:r>
                    </a:p>
                  </a:txBody>
                  <a:tcPr/>
                </a:tc>
                <a:extLst>
                  <a:ext uri="{0D108BD9-81ED-4DB2-BD59-A6C34878D82A}">
                    <a16:rowId xmlns:a16="http://schemas.microsoft.com/office/drawing/2014/main" val="899962636"/>
                  </a:ext>
                </a:extLst>
              </a:tr>
              <a:tr h="327287">
                <a:tc>
                  <a:txBody>
                    <a:bodyPr/>
                    <a:lstStyle/>
                    <a:p>
                      <a:r>
                        <a:rPr lang="en-US" sz="1600" dirty="0"/>
                        <a:t>Hanwha</a:t>
                      </a:r>
                    </a:p>
                  </a:txBody>
                  <a:tcPr/>
                </a:tc>
                <a:tc>
                  <a:txBody>
                    <a:bodyPr/>
                    <a:lstStyle/>
                    <a:p>
                      <a:r>
                        <a:rPr lang="en-US" sz="1600" dirty="0"/>
                        <a:t>38</a:t>
                      </a:r>
                    </a:p>
                  </a:txBody>
                  <a:tcPr/>
                </a:tc>
                <a:tc>
                  <a:txBody>
                    <a:bodyPr/>
                    <a:lstStyle/>
                    <a:p>
                      <a:r>
                        <a:rPr lang="en-US" sz="1600" dirty="0"/>
                        <a:t>64</a:t>
                      </a:r>
                    </a:p>
                  </a:txBody>
                  <a:tcPr/>
                </a:tc>
                <a:tc>
                  <a:txBody>
                    <a:bodyPr/>
                    <a:lstStyle/>
                    <a:p>
                      <a:r>
                        <a:rPr lang="en-US" sz="1600" dirty="0"/>
                        <a:t>35</a:t>
                      </a:r>
                    </a:p>
                  </a:txBody>
                  <a:tcPr/>
                </a:tc>
                <a:tc>
                  <a:txBody>
                    <a:bodyPr/>
                    <a:lstStyle/>
                    <a:p>
                      <a:r>
                        <a:rPr lang="en-US" sz="1600" dirty="0"/>
                        <a:t>*</a:t>
                      </a:r>
                    </a:p>
                  </a:txBody>
                  <a:tcPr/>
                </a:tc>
                <a:extLst>
                  <a:ext uri="{0D108BD9-81ED-4DB2-BD59-A6C34878D82A}">
                    <a16:rowId xmlns:a16="http://schemas.microsoft.com/office/drawing/2014/main" val="339774394"/>
                  </a:ext>
                </a:extLst>
              </a:tr>
            </a:tbl>
          </a:graphicData>
        </a:graphic>
      </p:graphicFrame>
      <p:sp>
        <p:nvSpPr>
          <p:cNvPr id="5" name="Rectangle 4">
            <a:extLst>
              <a:ext uri="{FF2B5EF4-FFF2-40B4-BE49-F238E27FC236}">
                <a16:creationId xmlns:a16="http://schemas.microsoft.com/office/drawing/2014/main" id="{FD8B0995-7784-4622-9796-096DE563E76B}"/>
              </a:ext>
            </a:extLst>
          </p:cNvPr>
          <p:cNvSpPr/>
          <p:nvPr/>
        </p:nvSpPr>
        <p:spPr>
          <a:xfrm>
            <a:off x="6335330" y="1213957"/>
            <a:ext cx="287661"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1FC1919-AD8D-440E-8DCB-DAC67E1C6EC9}"/>
              </a:ext>
            </a:extLst>
          </p:cNvPr>
          <p:cNvSpPr/>
          <p:nvPr/>
        </p:nvSpPr>
        <p:spPr>
          <a:xfrm>
            <a:off x="2385745" y="1229623"/>
            <a:ext cx="287661"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B54558-1256-4F7E-8E59-18249ACFF063}"/>
              </a:ext>
            </a:extLst>
          </p:cNvPr>
          <p:cNvSpPr txBox="1"/>
          <p:nvPr/>
        </p:nvSpPr>
        <p:spPr>
          <a:xfrm>
            <a:off x="1807660" y="1145723"/>
            <a:ext cx="418704" cy="369332"/>
          </a:xfrm>
          <a:prstGeom prst="rect">
            <a:avLst/>
          </a:prstGeom>
          <a:noFill/>
        </p:spPr>
        <p:txBody>
          <a:bodyPr wrap="none" rtlCol="0">
            <a:spAutoFit/>
          </a:bodyPr>
          <a:lstStyle/>
          <a:p>
            <a:r>
              <a:rPr lang="en-US" dirty="0">
                <a:solidFill>
                  <a:srgbClr val="FF0000"/>
                </a:solidFill>
              </a:rPr>
              <a:t>98</a:t>
            </a:r>
          </a:p>
        </p:txBody>
      </p:sp>
      <p:sp>
        <p:nvSpPr>
          <p:cNvPr id="8" name="TextBox 7">
            <a:extLst>
              <a:ext uri="{FF2B5EF4-FFF2-40B4-BE49-F238E27FC236}">
                <a16:creationId xmlns:a16="http://schemas.microsoft.com/office/drawing/2014/main" id="{C581E588-F9FE-4F7A-AB33-8BE863FBB548}"/>
              </a:ext>
            </a:extLst>
          </p:cNvPr>
          <p:cNvSpPr txBox="1"/>
          <p:nvPr/>
        </p:nvSpPr>
        <p:spPr>
          <a:xfrm>
            <a:off x="4047824" y="1145723"/>
            <a:ext cx="558166" cy="369332"/>
          </a:xfrm>
          <a:prstGeom prst="rect">
            <a:avLst/>
          </a:prstGeom>
          <a:noFill/>
        </p:spPr>
        <p:txBody>
          <a:bodyPr wrap="none" rtlCol="0">
            <a:spAutoFit/>
          </a:bodyPr>
          <a:lstStyle/>
          <a:p>
            <a:r>
              <a:rPr lang="en-US" dirty="0">
                <a:solidFill>
                  <a:srgbClr val="FF0000"/>
                </a:solidFill>
              </a:rPr>
              <a:t>(+3)</a:t>
            </a:r>
          </a:p>
        </p:txBody>
      </p:sp>
      <p:sp>
        <p:nvSpPr>
          <p:cNvPr id="9" name="Rectangle 8">
            <a:extLst>
              <a:ext uri="{FF2B5EF4-FFF2-40B4-BE49-F238E27FC236}">
                <a16:creationId xmlns:a16="http://schemas.microsoft.com/office/drawing/2014/main" id="{3D25D5FE-F64B-40F7-9B5D-A0A08986801F}"/>
              </a:ext>
            </a:extLst>
          </p:cNvPr>
          <p:cNvSpPr/>
          <p:nvPr/>
        </p:nvSpPr>
        <p:spPr>
          <a:xfrm>
            <a:off x="5023123" y="1213957"/>
            <a:ext cx="287661"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097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9AB29-35F8-4646-83A3-69A0203AF53D}"/>
              </a:ext>
            </a:extLst>
          </p:cNvPr>
          <p:cNvSpPr>
            <a:spLocks noGrp="1"/>
          </p:cNvSpPr>
          <p:nvPr>
            <p:ph type="title"/>
          </p:nvPr>
        </p:nvSpPr>
        <p:spPr/>
        <p:txBody>
          <a:bodyPr/>
          <a:lstStyle/>
          <a:p>
            <a:r>
              <a:rPr lang="en-US" dirty="0"/>
              <a:t>Why KT Clinches First Place with 37 Wins</a:t>
            </a:r>
          </a:p>
        </p:txBody>
      </p:sp>
      <p:graphicFrame>
        <p:nvGraphicFramePr>
          <p:cNvPr id="4" name="Table 4">
            <a:extLst>
              <a:ext uri="{FF2B5EF4-FFF2-40B4-BE49-F238E27FC236}">
                <a16:creationId xmlns:a16="http://schemas.microsoft.com/office/drawing/2014/main" id="{23E0A630-717D-447E-A9FF-326C6CEBA71E}"/>
              </a:ext>
            </a:extLst>
          </p:cNvPr>
          <p:cNvGraphicFramePr>
            <a:graphicFrameLocks noGrp="1"/>
          </p:cNvGraphicFramePr>
          <p:nvPr>
            <p:ph idx="1"/>
            <p:extLst>
              <p:ext uri="{D42A27DB-BD31-4B8C-83A1-F6EECF244321}">
                <p14:modId xmlns:p14="http://schemas.microsoft.com/office/powerpoint/2010/main" val="3588902288"/>
              </p:ext>
            </p:extLst>
          </p:nvPr>
        </p:nvGraphicFramePr>
        <p:xfrm>
          <a:off x="575937" y="895350"/>
          <a:ext cx="7992126" cy="3352800"/>
        </p:xfrm>
        <a:graphic>
          <a:graphicData uri="http://schemas.openxmlformats.org/drawingml/2006/table">
            <a:tbl>
              <a:tblPr firstRow="1" bandRow="1">
                <a:tableStyleId>{5C22544A-7EE6-4342-B048-85BDC9FD1C3A}</a:tableStyleId>
              </a:tblPr>
              <a:tblGrid>
                <a:gridCol w="1332021">
                  <a:extLst>
                    <a:ext uri="{9D8B030D-6E8A-4147-A177-3AD203B41FA5}">
                      <a16:colId xmlns:a16="http://schemas.microsoft.com/office/drawing/2014/main" val="3677258896"/>
                    </a:ext>
                  </a:extLst>
                </a:gridCol>
                <a:gridCol w="1332021">
                  <a:extLst>
                    <a:ext uri="{9D8B030D-6E8A-4147-A177-3AD203B41FA5}">
                      <a16:colId xmlns:a16="http://schemas.microsoft.com/office/drawing/2014/main" val="1541185509"/>
                    </a:ext>
                  </a:extLst>
                </a:gridCol>
                <a:gridCol w="1332021">
                  <a:extLst>
                    <a:ext uri="{9D8B030D-6E8A-4147-A177-3AD203B41FA5}">
                      <a16:colId xmlns:a16="http://schemas.microsoft.com/office/drawing/2014/main" val="1279077989"/>
                    </a:ext>
                  </a:extLst>
                </a:gridCol>
                <a:gridCol w="1332021">
                  <a:extLst>
                    <a:ext uri="{9D8B030D-6E8A-4147-A177-3AD203B41FA5}">
                      <a16:colId xmlns:a16="http://schemas.microsoft.com/office/drawing/2014/main" val="2383894534"/>
                    </a:ext>
                  </a:extLst>
                </a:gridCol>
                <a:gridCol w="1685048">
                  <a:extLst>
                    <a:ext uri="{9D8B030D-6E8A-4147-A177-3AD203B41FA5}">
                      <a16:colId xmlns:a16="http://schemas.microsoft.com/office/drawing/2014/main" val="3717987061"/>
                    </a:ext>
                  </a:extLst>
                </a:gridCol>
                <a:gridCol w="978994">
                  <a:extLst>
                    <a:ext uri="{9D8B030D-6E8A-4147-A177-3AD203B41FA5}">
                      <a16:colId xmlns:a16="http://schemas.microsoft.com/office/drawing/2014/main" val="1317842696"/>
                    </a:ext>
                  </a:extLst>
                </a:gridCol>
              </a:tblGrid>
              <a:tr h="262910">
                <a:tc>
                  <a:txBody>
                    <a:bodyPr/>
                    <a:lstStyle/>
                    <a:p>
                      <a:r>
                        <a:rPr lang="en-US" sz="1600" dirty="0"/>
                        <a:t>Team</a:t>
                      </a:r>
                    </a:p>
                  </a:txBody>
                  <a:tcPr/>
                </a:tc>
                <a:tc>
                  <a:txBody>
                    <a:bodyPr/>
                    <a:lstStyle/>
                    <a:p>
                      <a:r>
                        <a:rPr lang="en-US" sz="1600" dirty="0"/>
                        <a:t>W</a:t>
                      </a:r>
                    </a:p>
                  </a:txBody>
                  <a:tcPr/>
                </a:tc>
                <a:tc>
                  <a:txBody>
                    <a:bodyPr/>
                    <a:lstStyle/>
                    <a:p>
                      <a:r>
                        <a:rPr lang="en-US" sz="1600" dirty="0"/>
                        <a:t>L</a:t>
                      </a:r>
                    </a:p>
                  </a:txBody>
                  <a:tcPr/>
                </a:tc>
                <a:tc>
                  <a:txBody>
                    <a:bodyPr/>
                    <a:lstStyle/>
                    <a:p>
                      <a:r>
                        <a:rPr lang="en-US" sz="1600" dirty="0"/>
                        <a:t>GL</a:t>
                      </a:r>
                    </a:p>
                  </a:txBody>
                  <a:tcPr/>
                </a:tc>
                <a:tc>
                  <a:txBody>
                    <a:bodyPr/>
                    <a:lstStyle/>
                    <a:p>
                      <a:r>
                        <a:rPr lang="en-US" sz="1600" dirty="0"/>
                        <a:t>Min. Losses to KT</a:t>
                      </a:r>
                    </a:p>
                  </a:txBody>
                  <a:tcPr/>
                </a:tc>
                <a:tc>
                  <a:txBody>
                    <a:bodyPr/>
                    <a:lstStyle/>
                    <a:p>
                      <a:r>
                        <a:rPr lang="en-US" sz="1600" dirty="0"/>
                        <a:t>Max W.</a:t>
                      </a:r>
                    </a:p>
                  </a:txBody>
                  <a:tcPr/>
                </a:tc>
                <a:extLst>
                  <a:ext uri="{0D108BD9-81ED-4DB2-BD59-A6C34878D82A}">
                    <a16:rowId xmlns:a16="http://schemas.microsoft.com/office/drawing/2014/main" val="2869644486"/>
                  </a:ext>
                </a:extLst>
              </a:tr>
              <a:tr h="327287">
                <a:tc>
                  <a:txBody>
                    <a:bodyPr/>
                    <a:lstStyle/>
                    <a:p>
                      <a:r>
                        <a:rPr lang="en-US" sz="1600" dirty="0"/>
                        <a:t>Samsung</a:t>
                      </a:r>
                    </a:p>
                  </a:txBody>
                  <a:tcPr/>
                </a:tc>
                <a:tc>
                  <a:txBody>
                    <a:bodyPr/>
                    <a:lstStyle/>
                    <a:p>
                      <a:r>
                        <a:rPr lang="en-US" sz="1600" dirty="0"/>
                        <a:t>58</a:t>
                      </a:r>
                    </a:p>
                  </a:txBody>
                  <a:tcPr/>
                </a:tc>
                <a:tc>
                  <a:txBody>
                    <a:bodyPr/>
                    <a:lstStyle/>
                    <a:p>
                      <a:r>
                        <a:rPr lang="en-US" sz="1600" dirty="0"/>
                        <a:t>45</a:t>
                      </a:r>
                    </a:p>
                  </a:txBody>
                  <a:tcPr/>
                </a:tc>
                <a:tc>
                  <a:txBody>
                    <a:bodyPr/>
                    <a:lstStyle/>
                    <a:p>
                      <a:r>
                        <a:rPr lang="en-US" sz="1600" dirty="0"/>
                        <a:t>35</a:t>
                      </a:r>
                    </a:p>
                  </a:txBody>
                  <a:tcPr/>
                </a:tc>
                <a:tc>
                  <a:txBody>
                    <a:bodyPr/>
                    <a:lstStyle/>
                    <a:p>
                      <a:r>
                        <a:rPr lang="en-US" sz="1600" dirty="0"/>
                        <a:t>0</a:t>
                      </a:r>
                    </a:p>
                  </a:txBody>
                  <a:tcPr/>
                </a:tc>
                <a:tc>
                  <a:txBody>
                    <a:bodyPr/>
                    <a:lstStyle/>
                    <a:p>
                      <a:r>
                        <a:rPr lang="en-US" sz="1600" dirty="0"/>
                        <a:t>93</a:t>
                      </a:r>
                    </a:p>
                  </a:txBody>
                  <a:tcPr/>
                </a:tc>
                <a:extLst>
                  <a:ext uri="{0D108BD9-81ED-4DB2-BD59-A6C34878D82A}">
                    <a16:rowId xmlns:a16="http://schemas.microsoft.com/office/drawing/2014/main" val="2378548427"/>
                  </a:ext>
                </a:extLst>
              </a:tr>
              <a:tr h="327287">
                <a:tc>
                  <a:txBody>
                    <a:bodyPr/>
                    <a:lstStyle/>
                    <a:p>
                      <a:r>
                        <a:rPr lang="en-US" sz="1600" dirty="0"/>
                        <a:t>LG</a:t>
                      </a:r>
                    </a:p>
                  </a:txBody>
                  <a:tcPr/>
                </a:tc>
                <a:tc>
                  <a:txBody>
                    <a:bodyPr/>
                    <a:lstStyle/>
                    <a:p>
                      <a:r>
                        <a:rPr lang="en-US" sz="1600" dirty="0"/>
                        <a:t>55</a:t>
                      </a:r>
                    </a:p>
                  </a:txBody>
                  <a:tcPr/>
                </a:tc>
                <a:tc>
                  <a:txBody>
                    <a:bodyPr/>
                    <a:lstStyle/>
                    <a:p>
                      <a:r>
                        <a:rPr lang="en-US" sz="1600" dirty="0"/>
                        <a:t>43</a:t>
                      </a:r>
                    </a:p>
                  </a:txBody>
                  <a:tcPr/>
                </a:tc>
                <a:tc>
                  <a:txBody>
                    <a:bodyPr/>
                    <a:lstStyle/>
                    <a:p>
                      <a:r>
                        <a:rPr lang="en-US" sz="1600" dirty="0"/>
                        <a:t>43</a:t>
                      </a:r>
                    </a:p>
                  </a:txBody>
                  <a:tcPr/>
                </a:tc>
                <a:tc>
                  <a:txBody>
                    <a:bodyPr/>
                    <a:lstStyle/>
                    <a:p>
                      <a:r>
                        <a:rPr lang="en-US" sz="1600" dirty="0"/>
                        <a:t>4 – 3 = 1</a:t>
                      </a:r>
                    </a:p>
                  </a:txBody>
                  <a:tcPr/>
                </a:tc>
                <a:tc>
                  <a:txBody>
                    <a:bodyPr/>
                    <a:lstStyle/>
                    <a:p>
                      <a:r>
                        <a:rPr lang="en-US" sz="1600" dirty="0"/>
                        <a:t>97</a:t>
                      </a:r>
                    </a:p>
                  </a:txBody>
                  <a:tcPr/>
                </a:tc>
                <a:extLst>
                  <a:ext uri="{0D108BD9-81ED-4DB2-BD59-A6C34878D82A}">
                    <a16:rowId xmlns:a16="http://schemas.microsoft.com/office/drawing/2014/main" val="2292020471"/>
                  </a:ext>
                </a:extLst>
              </a:tr>
              <a:tr h="327287">
                <a:tc>
                  <a:txBody>
                    <a:bodyPr/>
                    <a:lstStyle/>
                    <a:p>
                      <a:r>
                        <a:rPr lang="en-US" sz="1600" dirty="0" err="1"/>
                        <a:t>Kiwoom</a:t>
                      </a:r>
                      <a:endParaRPr lang="en-US" sz="1600" dirty="0"/>
                    </a:p>
                  </a:txBody>
                  <a:tcPr/>
                </a:tc>
                <a:tc>
                  <a:txBody>
                    <a:bodyPr/>
                    <a:lstStyle/>
                    <a:p>
                      <a:r>
                        <a:rPr lang="en-US" sz="1600" dirty="0"/>
                        <a:t>56</a:t>
                      </a:r>
                    </a:p>
                  </a:txBody>
                  <a:tcPr/>
                </a:tc>
                <a:tc>
                  <a:txBody>
                    <a:bodyPr/>
                    <a:lstStyle/>
                    <a:p>
                      <a:r>
                        <a:rPr lang="en-US" sz="1600" dirty="0"/>
                        <a:t>51</a:t>
                      </a:r>
                    </a:p>
                  </a:txBody>
                  <a:tcPr/>
                </a:tc>
                <a:tc>
                  <a:txBody>
                    <a:bodyPr/>
                    <a:lstStyle/>
                    <a:p>
                      <a:r>
                        <a:rPr lang="en-US" sz="1600" dirty="0"/>
                        <a:t>36</a:t>
                      </a:r>
                    </a:p>
                  </a:txBody>
                  <a:tcPr/>
                </a:tc>
                <a:tc>
                  <a:txBody>
                    <a:bodyPr/>
                    <a:lstStyle/>
                    <a:p>
                      <a:r>
                        <a:rPr lang="en-US" sz="1600" dirty="0"/>
                        <a:t>0</a:t>
                      </a:r>
                    </a:p>
                  </a:txBody>
                  <a:tcPr/>
                </a:tc>
                <a:tc>
                  <a:txBody>
                    <a:bodyPr/>
                    <a:lstStyle/>
                    <a:p>
                      <a:r>
                        <a:rPr lang="en-US" sz="1600" dirty="0"/>
                        <a:t>92</a:t>
                      </a:r>
                    </a:p>
                  </a:txBody>
                  <a:tcPr/>
                </a:tc>
                <a:extLst>
                  <a:ext uri="{0D108BD9-81ED-4DB2-BD59-A6C34878D82A}">
                    <a16:rowId xmlns:a16="http://schemas.microsoft.com/office/drawing/2014/main" val="2310676042"/>
                  </a:ext>
                </a:extLst>
              </a:tr>
              <a:tr h="327287">
                <a:tc>
                  <a:txBody>
                    <a:bodyPr/>
                    <a:lstStyle/>
                    <a:p>
                      <a:r>
                        <a:rPr lang="en-US" sz="1600" dirty="0"/>
                        <a:t>NC</a:t>
                      </a:r>
                    </a:p>
                  </a:txBody>
                  <a:tcPr/>
                </a:tc>
                <a:tc>
                  <a:txBody>
                    <a:bodyPr/>
                    <a:lstStyle/>
                    <a:p>
                      <a:r>
                        <a:rPr lang="en-US" sz="1600" dirty="0"/>
                        <a:t>49</a:t>
                      </a:r>
                    </a:p>
                  </a:txBody>
                  <a:tcPr/>
                </a:tc>
                <a:tc>
                  <a:txBody>
                    <a:bodyPr/>
                    <a:lstStyle/>
                    <a:p>
                      <a:r>
                        <a:rPr lang="en-US" sz="1600" dirty="0"/>
                        <a:t>49</a:t>
                      </a:r>
                    </a:p>
                  </a:txBody>
                  <a:tcPr/>
                </a:tc>
                <a:tc>
                  <a:txBody>
                    <a:bodyPr/>
                    <a:lstStyle/>
                    <a:p>
                      <a:r>
                        <a:rPr lang="en-US" sz="1600" dirty="0"/>
                        <a:t>42</a:t>
                      </a:r>
                    </a:p>
                  </a:txBody>
                  <a:tcPr/>
                </a:tc>
                <a:tc>
                  <a:txBody>
                    <a:bodyPr/>
                    <a:lstStyle/>
                    <a:p>
                      <a:r>
                        <a:rPr lang="en-US" sz="1600" dirty="0"/>
                        <a:t>8 – </a:t>
                      </a:r>
                      <a:r>
                        <a:rPr lang="en-US" sz="1600"/>
                        <a:t>3 = </a:t>
                      </a:r>
                      <a:r>
                        <a:rPr lang="en-US" sz="1600" dirty="0"/>
                        <a:t>5</a:t>
                      </a:r>
                    </a:p>
                  </a:txBody>
                  <a:tcPr/>
                </a:tc>
                <a:tc>
                  <a:txBody>
                    <a:bodyPr/>
                    <a:lstStyle/>
                    <a:p>
                      <a:r>
                        <a:rPr lang="en-US" sz="1600" dirty="0"/>
                        <a:t>86</a:t>
                      </a:r>
                    </a:p>
                  </a:txBody>
                  <a:tcPr/>
                </a:tc>
                <a:extLst>
                  <a:ext uri="{0D108BD9-81ED-4DB2-BD59-A6C34878D82A}">
                    <a16:rowId xmlns:a16="http://schemas.microsoft.com/office/drawing/2014/main" val="323292218"/>
                  </a:ext>
                </a:extLst>
              </a:tr>
              <a:tr h="327287">
                <a:tc>
                  <a:txBody>
                    <a:bodyPr/>
                    <a:lstStyle/>
                    <a:p>
                      <a:r>
                        <a:rPr lang="en-US" sz="1600" dirty="0"/>
                        <a:t>SSG</a:t>
                      </a:r>
                    </a:p>
                  </a:txBody>
                  <a:tcPr/>
                </a:tc>
                <a:tc>
                  <a:txBody>
                    <a:bodyPr/>
                    <a:lstStyle/>
                    <a:p>
                      <a:r>
                        <a:rPr lang="en-US" sz="1600" dirty="0"/>
                        <a:t>51</a:t>
                      </a:r>
                    </a:p>
                  </a:txBody>
                  <a:tcPr/>
                </a:tc>
                <a:tc>
                  <a:txBody>
                    <a:bodyPr/>
                    <a:lstStyle/>
                    <a:p>
                      <a:r>
                        <a:rPr lang="en-US" sz="1600" dirty="0"/>
                        <a:t>51</a:t>
                      </a:r>
                    </a:p>
                  </a:txBody>
                  <a:tcPr/>
                </a:tc>
                <a:tc>
                  <a:txBody>
                    <a:bodyPr/>
                    <a:lstStyle/>
                    <a:p>
                      <a:r>
                        <a:rPr lang="en-US" sz="1600" dirty="0"/>
                        <a:t>37</a:t>
                      </a:r>
                    </a:p>
                  </a:txBody>
                  <a:tcPr/>
                </a:tc>
                <a:tc>
                  <a:txBody>
                    <a:bodyPr/>
                    <a:lstStyle/>
                    <a:p>
                      <a:r>
                        <a:rPr lang="en-US" sz="1600" dirty="0"/>
                        <a:t>0</a:t>
                      </a:r>
                    </a:p>
                  </a:txBody>
                  <a:tcPr/>
                </a:tc>
                <a:tc>
                  <a:txBody>
                    <a:bodyPr/>
                    <a:lstStyle/>
                    <a:p>
                      <a:r>
                        <a:rPr lang="en-US" sz="1600" dirty="0"/>
                        <a:t>88</a:t>
                      </a:r>
                    </a:p>
                  </a:txBody>
                  <a:tcPr/>
                </a:tc>
                <a:extLst>
                  <a:ext uri="{0D108BD9-81ED-4DB2-BD59-A6C34878D82A}">
                    <a16:rowId xmlns:a16="http://schemas.microsoft.com/office/drawing/2014/main" val="2025668157"/>
                  </a:ext>
                </a:extLst>
              </a:tr>
              <a:tr h="327287">
                <a:tc>
                  <a:txBody>
                    <a:bodyPr/>
                    <a:lstStyle/>
                    <a:p>
                      <a:r>
                        <a:rPr lang="en-US" sz="1600" dirty="0"/>
                        <a:t>Doosan</a:t>
                      </a:r>
                    </a:p>
                  </a:txBody>
                  <a:tcPr/>
                </a:tc>
                <a:tc>
                  <a:txBody>
                    <a:bodyPr/>
                    <a:lstStyle/>
                    <a:p>
                      <a:r>
                        <a:rPr lang="en-US" sz="1600" dirty="0"/>
                        <a:t>49</a:t>
                      </a:r>
                    </a:p>
                  </a:txBody>
                  <a:tcPr/>
                </a:tc>
                <a:tc>
                  <a:txBody>
                    <a:bodyPr/>
                    <a:lstStyle/>
                    <a:p>
                      <a:r>
                        <a:rPr lang="en-US" sz="1600" dirty="0"/>
                        <a:t>50</a:t>
                      </a:r>
                    </a:p>
                  </a:txBody>
                  <a:tcPr/>
                </a:tc>
                <a:tc>
                  <a:txBody>
                    <a:bodyPr/>
                    <a:lstStyle/>
                    <a:p>
                      <a:r>
                        <a:rPr lang="en-US" sz="1600" dirty="0"/>
                        <a:t>42</a:t>
                      </a:r>
                    </a:p>
                  </a:txBody>
                  <a:tcPr/>
                </a:tc>
                <a:tc>
                  <a:txBody>
                    <a:bodyPr/>
                    <a:lstStyle/>
                    <a:p>
                      <a:r>
                        <a:rPr lang="en-US" sz="1600" dirty="0"/>
                        <a:t>7 – 3 = 4</a:t>
                      </a:r>
                    </a:p>
                  </a:txBody>
                  <a:tcPr/>
                </a:tc>
                <a:tc>
                  <a:txBody>
                    <a:bodyPr/>
                    <a:lstStyle/>
                    <a:p>
                      <a:r>
                        <a:rPr lang="en-US" sz="1600" dirty="0"/>
                        <a:t>87</a:t>
                      </a:r>
                    </a:p>
                  </a:txBody>
                  <a:tcPr/>
                </a:tc>
                <a:extLst>
                  <a:ext uri="{0D108BD9-81ED-4DB2-BD59-A6C34878D82A}">
                    <a16:rowId xmlns:a16="http://schemas.microsoft.com/office/drawing/2014/main" val="3048737283"/>
                  </a:ext>
                </a:extLst>
              </a:tr>
              <a:tr h="327287">
                <a:tc>
                  <a:txBody>
                    <a:bodyPr/>
                    <a:lstStyle/>
                    <a:p>
                      <a:r>
                        <a:rPr lang="en-US" sz="1600" dirty="0"/>
                        <a:t>Lotte</a:t>
                      </a:r>
                    </a:p>
                  </a:txBody>
                  <a:tcPr/>
                </a:tc>
                <a:tc>
                  <a:txBody>
                    <a:bodyPr/>
                    <a:lstStyle/>
                    <a:p>
                      <a:r>
                        <a:rPr lang="en-US" sz="1600" dirty="0"/>
                        <a:t>47</a:t>
                      </a:r>
                    </a:p>
                  </a:txBody>
                  <a:tcPr/>
                </a:tc>
                <a:tc>
                  <a:txBody>
                    <a:bodyPr/>
                    <a:lstStyle/>
                    <a:p>
                      <a:r>
                        <a:rPr lang="en-US" sz="1600" dirty="0"/>
                        <a:t>54</a:t>
                      </a:r>
                    </a:p>
                  </a:txBody>
                  <a:tcPr/>
                </a:tc>
                <a:tc>
                  <a:txBody>
                    <a:bodyPr/>
                    <a:lstStyle/>
                    <a:p>
                      <a:r>
                        <a:rPr lang="en-US" sz="1600" dirty="0"/>
                        <a:t>40</a:t>
                      </a:r>
                    </a:p>
                  </a:txBody>
                  <a:tcPr/>
                </a:tc>
                <a:tc>
                  <a:txBody>
                    <a:bodyPr/>
                    <a:lstStyle/>
                    <a:p>
                      <a:r>
                        <a:rPr lang="en-US" sz="1600" dirty="0"/>
                        <a:t>5 – 3 = 2</a:t>
                      </a:r>
                    </a:p>
                  </a:txBody>
                  <a:tcPr/>
                </a:tc>
                <a:tc>
                  <a:txBody>
                    <a:bodyPr/>
                    <a:lstStyle/>
                    <a:p>
                      <a:r>
                        <a:rPr lang="en-US" sz="1600" dirty="0"/>
                        <a:t>85</a:t>
                      </a:r>
                    </a:p>
                  </a:txBody>
                  <a:tcPr/>
                </a:tc>
                <a:extLst>
                  <a:ext uri="{0D108BD9-81ED-4DB2-BD59-A6C34878D82A}">
                    <a16:rowId xmlns:a16="http://schemas.microsoft.com/office/drawing/2014/main" val="802427867"/>
                  </a:ext>
                </a:extLst>
              </a:tr>
              <a:tr h="327287">
                <a:tc>
                  <a:txBody>
                    <a:bodyPr/>
                    <a:lstStyle/>
                    <a:p>
                      <a:r>
                        <a:rPr lang="en-US" sz="1600" dirty="0"/>
                        <a:t>KIA</a:t>
                      </a:r>
                    </a:p>
                  </a:txBody>
                  <a:tcPr/>
                </a:tc>
                <a:tc>
                  <a:txBody>
                    <a:bodyPr/>
                    <a:lstStyle/>
                    <a:p>
                      <a:r>
                        <a:rPr lang="en-US" sz="1600" dirty="0"/>
                        <a:t>38</a:t>
                      </a:r>
                    </a:p>
                  </a:txBody>
                  <a:tcPr/>
                </a:tc>
                <a:tc>
                  <a:txBody>
                    <a:bodyPr/>
                    <a:lstStyle/>
                    <a:p>
                      <a:r>
                        <a:rPr lang="en-US" sz="1600" dirty="0"/>
                        <a:t>56</a:t>
                      </a:r>
                    </a:p>
                  </a:txBody>
                  <a:tcPr/>
                </a:tc>
                <a:tc>
                  <a:txBody>
                    <a:bodyPr/>
                    <a:lstStyle/>
                    <a:p>
                      <a:r>
                        <a:rPr lang="en-US" sz="1600" dirty="0"/>
                        <a:t>44</a:t>
                      </a:r>
                    </a:p>
                  </a:txBody>
                  <a:tcPr/>
                </a:tc>
                <a:tc>
                  <a:txBody>
                    <a:bodyPr/>
                    <a:lstStyle/>
                    <a:p>
                      <a:r>
                        <a:rPr lang="en-US" sz="1600" dirty="0"/>
                        <a:t>4 – 3 = 1</a:t>
                      </a:r>
                    </a:p>
                  </a:txBody>
                  <a:tcPr/>
                </a:tc>
                <a:tc>
                  <a:txBody>
                    <a:bodyPr/>
                    <a:lstStyle/>
                    <a:p>
                      <a:r>
                        <a:rPr lang="en-US" sz="1600" dirty="0"/>
                        <a:t>81</a:t>
                      </a:r>
                    </a:p>
                  </a:txBody>
                  <a:tcPr/>
                </a:tc>
                <a:extLst>
                  <a:ext uri="{0D108BD9-81ED-4DB2-BD59-A6C34878D82A}">
                    <a16:rowId xmlns:a16="http://schemas.microsoft.com/office/drawing/2014/main" val="899962636"/>
                  </a:ext>
                </a:extLst>
              </a:tr>
              <a:tr h="327287">
                <a:tc>
                  <a:txBody>
                    <a:bodyPr/>
                    <a:lstStyle/>
                    <a:p>
                      <a:r>
                        <a:rPr lang="en-US" sz="1600" dirty="0"/>
                        <a:t>Hanwha</a:t>
                      </a:r>
                    </a:p>
                  </a:txBody>
                  <a:tcPr/>
                </a:tc>
                <a:tc>
                  <a:txBody>
                    <a:bodyPr/>
                    <a:lstStyle/>
                    <a:p>
                      <a:r>
                        <a:rPr lang="en-US" sz="1600" dirty="0"/>
                        <a:t>38</a:t>
                      </a:r>
                    </a:p>
                  </a:txBody>
                  <a:tcPr/>
                </a:tc>
                <a:tc>
                  <a:txBody>
                    <a:bodyPr/>
                    <a:lstStyle/>
                    <a:p>
                      <a:r>
                        <a:rPr lang="en-US" sz="1600" dirty="0"/>
                        <a:t>64</a:t>
                      </a:r>
                    </a:p>
                  </a:txBody>
                  <a:tcPr/>
                </a:tc>
                <a:tc>
                  <a:txBody>
                    <a:bodyPr/>
                    <a:lstStyle/>
                    <a:p>
                      <a:r>
                        <a:rPr lang="en-US" sz="1600" dirty="0"/>
                        <a:t>35</a:t>
                      </a:r>
                    </a:p>
                  </a:txBody>
                  <a:tcPr/>
                </a:tc>
                <a:tc>
                  <a:txBody>
                    <a:bodyPr/>
                    <a:lstStyle/>
                    <a:p>
                      <a:r>
                        <a:rPr lang="en-US" sz="1600" dirty="0"/>
                        <a:t>4 – 3 = 1</a:t>
                      </a:r>
                    </a:p>
                  </a:txBody>
                  <a:tcPr/>
                </a:tc>
                <a:tc>
                  <a:txBody>
                    <a:bodyPr/>
                    <a:lstStyle/>
                    <a:p>
                      <a:r>
                        <a:rPr lang="en-US" sz="1600" dirty="0"/>
                        <a:t>72</a:t>
                      </a:r>
                    </a:p>
                  </a:txBody>
                  <a:tcPr/>
                </a:tc>
                <a:extLst>
                  <a:ext uri="{0D108BD9-81ED-4DB2-BD59-A6C34878D82A}">
                    <a16:rowId xmlns:a16="http://schemas.microsoft.com/office/drawing/2014/main" val="339774394"/>
                  </a:ext>
                </a:extLst>
              </a:tr>
            </a:tbl>
          </a:graphicData>
        </a:graphic>
      </p:graphicFrame>
      <p:sp>
        <p:nvSpPr>
          <p:cNvPr id="5" name="Rectangle 4">
            <a:extLst>
              <a:ext uri="{FF2B5EF4-FFF2-40B4-BE49-F238E27FC236}">
                <a16:creationId xmlns:a16="http://schemas.microsoft.com/office/drawing/2014/main" id="{D2703EA8-D1E5-48A6-B66E-98A561352A1A}"/>
              </a:ext>
            </a:extLst>
          </p:cNvPr>
          <p:cNvSpPr/>
          <p:nvPr/>
        </p:nvSpPr>
        <p:spPr>
          <a:xfrm>
            <a:off x="5942224" y="1641700"/>
            <a:ext cx="774770"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2A2190-2057-4AC8-A4BF-AEDE63BC23E8}"/>
              </a:ext>
            </a:extLst>
          </p:cNvPr>
          <p:cNvSpPr txBox="1"/>
          <p:nvPr/>
        </p:nvSpPr>
        <p:spPr>
          <a:xfrm>
            <a:off x="7888528" y="1562073"/>
            <a:ext cx="1308371" cy="369332"/>
          </a:xfrm>
          <a:prstGeom prst="rect">
            <a:avLst/>
          </a:prstGeom>
          <a:noFill/>
        </p:spPr>
        <p:txBody>
          <a:bodyPr wrap="none" rtlCol="0">
            <a:spAutoFit/>
          </a:bodyPr>
          <a:lstStyle/>
          <a:p>
            <a:r>
              <a:rPr lang="en-US" dirty="0">
                <a:solidFill>
                  <a:srgbClr val="FF0000"/>
                </a:solidFill>
              </a:rPr>
              <a:t>(55 + 43 - 1)</a:t>
            </a:r>
          </a:p>
        </p:txBody>
      </p:sp>
      <p:sp>
        <p:nvSpPr>
          <p:cNvPr id="9" name="Rectangle 8">
            <a:extLst>
              <a:ext uri="{FF2B5EF4-FFF2-40B4-BE49-F238E27FC236}">
                <a16:creationId xmlns:a16="http://schemas.microsoft.com/office/drawing/2014/main" id="{C4A57BBD-DF75-4983-B676-DE7975235877}"/>
              </a:ext>
            </a:extLst>
          </p:cNvPr>
          <p:cNvSpPr/>
          <p:nvPr/>
        </p:nvSpPr>
        <p:spPr>
          <a:xfrm>
            <a:off x="575937" y="1641700"/>
            <a:ext cx="774770"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A57BBD-DF75-4983-B676-DE7975235877}"/>
              </a:ext>
            </a:extLst>
          </p:cNvPr>
          <p:cNvSpPr/>
          <p:nvPr/>
        </p:nvSpPr>
        <p:spPr>
          <a:xfrm>
            <a:off x="1947537" y="1641700"/>
            <a:ext cx="478163"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A57BBD-DF75-4983-B676-DE7975235877}"/>
              </a:ext>
            </a:extLst>
          </p:cNvPr>
          <p:cNvSpPr/>
          <p:nvPr/>
        </p:nvSpPr>
        <p:spPr>
          <a:xfrm>
            <a:off x="4652637" y="1641700"/>
            <a:ext cx="427363" cy="21007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7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animBg="1"/>
      <p:bldP spid="7"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FF935-6992-4F4A-B9D3-BF64632FD6FF}"/>
              </a:ext>
            </a:extLst>
          </p:cNvPr>
          <p:cNvSpPr>
            <a:spLocks noGrp="1"/>
          </p:cNvSpPr>
          <p:nvPr>
            <p:ph type="title"/>
          </p:nvPr>
        </p:nvSpPr>
        <p:spPr/>
        <p:txBody>
          <a:bodyPr>
            <a:normAutofit fontScale="90000"/>
          </a:bodyPr>
          <a:lstStyle/>
          <a:p>
            <a:r>
              <a:rPr lang="en-US" dirty="0"/>
              <a:t>Challenge: Explaining Postseason Clinch and Elimination Numbers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390CC5-A5FB-410B-84C1-D36DB3197792}"/>
                  </a:ext>
                </a:extLst>
              </p:cNvPr>
              <p:cNvSpPr>
                <a:spLocks noGrp="1"/>
              </p:cNvSpPr>
              <p:nvPr>
                <p:ph idx="1"/>
              </p:nvPr>
            </p:nvSpPr>
            <p:spPr/>
            <p:txBody>
              <a:bodyPr/>
              <a:lstStyle/>
              <a:p>
                <a:pPr marL="285750" indent="-285750">
                  <a:buFont typeface="Arial" panose="020B0604020202020204" pitchFamily="34" charset="0"/>
                  <a:buChar char="•"/>
                </a:pPr>
                <a:r>
                  <a:rPr lang="en-US" dirty="0"/>
                  <a:t>Typically, the top </a:t>
                </a:r>
                <a14:m>
                  <m:oMath xmlns:m="http://schemas.openxmlformats.org/officeDocument/2006/math">
                    <m:r>
                      <a:rPr lang="en-US" i="1" dirty="0" smtClean="0">
                        <a:latin typeface="Cambria Math" panose="02040503050406030204" pitchFamily="18" charset="0"/>
                      </a:rPr>
                      <m:t>𝑛</m:t>
                    </m:r>
                  </m:oMath>
                </a14:m>
                <a:r>
                  <a:rPr lang="en-US" dirty="0"/>
                  <a:t> teams go to the postseason</a:t>
                </a:r>
              </a:p>
              <a:p>
                <a:pPr marL="285750" indent="-285750">
                  <a:buFont typeface="Arial" panose="020B0604020202020204" pitchFamily="34" charset="0"/>
                  <a:buChar char="•"/>
                </a:pPr>
                <a:r>
                  <a:rPr lang="en-US" dirty="0"/>
                  <a:t>KBO, WNBA, and NBA have hierarchies of criteria to break ties in the standings</a:t>
                </a:r>
              </a:p>
              <a:p>
                <a:pPr marL="285750" indent="-285750">
                  <a:buFont typeface="Arial" panose="020B0604020202020204" pitchFamily="34" charset="0"/>
                  <a:buChar char="•"/>
                </a:pPr>
                <a:r>
                  <a:rPr lang="en-US" dirty="0"/>
                  <a:t>MLB wildcard teams</a:t>
                </a:r>
              </a:p>
              <a:p>
                <a:pPr marL="285750" indent="-285750">
                  <a:buFont typeface="Arial" panose="020B0604020202020204" pitchFamily="34" charset="0"/>
                  <a:buChar char="•"/>
                </a:pPr>
                <a:r>
                  <a:rPr lang="en-US" dirty="0"/>
                  <a:t>Easy to show a scenarios where a team makes (or does not make) the postseason with the indicated number wins</a:t>
                </a:r>
              </a:p>
              <a:p>
                <a:pPr marL="285750" indent="-285750">
                  <a:buFont typeface="Arial" panose="020B0604020202020204" pitchFamily="34" charset="0"/>
                  <a:buChar char="•"/>
                </a:pPr>
                <a:r>
                  <a:rPr lang="en-US" dirty="0"/>
                  <a:t>Challenging to complete a fan-friendly “proof” in a systematic way (e.g., Husted et al. 2021)</a:t>
                </a:r>
              </a:p>
            </p:txBody>
          </p:sp>
        </mc:Choice>
        <mc:Fallback xmlns="">
          <p:sp>
            <p:nvSpPr>
              <p:cNvPr id="3" name="Content Placeholder 2">
                <a:extLst>
                  <a:ext uri="{FF2B5EF4-FFF2-40B4-BE49-F238E27FC236}">
                    <a16:creationId xmlns:a16="http://schemas.microsoft.com/office/drawing/2014/main" id="{17390CC5-A5FB-410B-84C1-D36DB3197792}"/>
                  </a:ext>
                </a:extLst>
              </p:cNvPr>
              <p:cNvSpPr>
                <a:spLocks noGrp="1" noRot="1" noChangeAspect="1" noMove="1" noResize="1" noEditPoints="1" noAdjustHandles="1" noChangeArrowheads="1" noChangeShapeType="1" noTextEdit="1"/>
              </p:cNvSpPr>
              <p:nvPr>
                <p:ph idx="1"/>
              </p:nvPr>
            </p:nvSpPr>
            <p:spPr>
              <a:blipFill>
                <a:blip r:embed="rId3"/>
                <a:stretch>
                  <a:fillRect l="-297" t="-644"/>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4921AE2-980E-4DCA-9635-28E0C5752556}"/>
              </a:ext>
            </a:extLst>
          </p:cNvPr>
          <p:cNvSpPr txBox="1"/>
          <p:nvPr/>
        </p:nvSpPr>
        <p:spPr>
          <a:xfrm>
            <a:off x="0" y="3310822"/>
            <a:ext cx="922880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Thank you for your attention. Please send comments and questions to olinick@smu.edu.</a:t>
            </a:r>
          </a:p>
        </p:txBody>
      </p:sp>
      <p:sp>
        <p:nvSpPr>
          <p:cNvPr id="6" name="TextBox 5">
            <a:extLst>
              <a:ext uri="{FF2B5EF4-FFF2-40B4-BE49-F238E27FC236}">
                <a16:creationId xmlns:a16="http://schemas.microsoft.com/office/drawing/2014/main" id="{1CD7F265-1C48-47C7-80EA-E39C9AEBBE58}"/>
              </a:ext>
            </a:extLst>
          </p:cNvPr>
          <p:cNvSpPr txBox="1"/>
          <p:nvPr/>
        </p:nvSpPr>
        <p:spPr>
          <a:xfrm>
            <a:off x="0" y="3694054"/>
            <a:ext cx="2957926"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InformsSports@twitter.com</a:t>
            </a:r>
          </a:p>
          <a:p>
            <a:r>
              <a:rPr lang="en-US" dirty="0">
                <a:latin typeface="Arial" panose="020B0604020202020204" pitchFamily="34" charset="0"/>
                <a:cs typeface="Arial" panose="020B0604020202020204" pitchFamily="34" charset="0"/>
              </a:rPr>
              <a:t>VTA56 </a:t>
            </a:r>
            <a:r>
              <a:rPr lang="en-US" dirty="0" err="1">
                <a:latin typeface="Arial" panose="020B0604020202020204" pitchFamily="34" charset="0"/>
                <a:cs typeface="Arial" panose="020B0604020202020204" pitchFamily="34" charset="0"/>
              </a:rPr>
              <a:t>spORts</a:t>
            </a:r>
            <a:r>
              <a:rPr lang="en-US" dirty="0">
                <a:latin typeface="Arial" panose="020B0604020202020204" pitchFamily="34" charset="0"/>
                <a:cs typeface="Arial" panose="020B0604020202020204" pitchFamily="34" charset="0"/>
              </a:rPr>
              <a:t> I</a:t>
            </a:r>
          </a:p>
          <a:p>
            <a:r>
              <a:rPr lang="en-US" dirty="0">
                <a:latin typeface="Arial" panose="020B0604020202020204" pitchFamily="34" charset="0"/>
                <a:cs typeface="Arial" panose="020B0604020202020204" pitchFamily="34" charset="0"/>
              </a:rPr>
              <a:t>VTB56 </a:t>
            </a:r>
            <a:r>
              <a:rPr lang="en-US" dirty="0" err="1">
                <a:latin typeface="Arial" panose="020B0604020202020204" pitchFamily="34" charset="0"/>
                <a:cs typeface="Arial" panose="020B0604020202020204" pitchFamily="34" charset="0"/>
              </a:rPr>
              <a:t>spORts</a:t>
            </a:r>
            <a:r>
              <a:rPr lang="en-US" dirty="0">
                <a:latin typeface="Arial" panose="020B0604020202020204" pitchFamily="34" charset="0"/>
                <a:cs typeface="Arial" panose="020B0604020202020204" pitchFamily="34" charset="0"/>
              </a:rPr>
              <a:t> II</a:t>
            </a:r>
          </a:p>
        </p:txBody>
      </p:sp>
    </p:spTree>
    <p:extLst>
      <p:ext uri="{BB962C8B-B14F-4D97-AF65-F5344CB8AC3E}">
        <p14:creationId xmlns:p14="http://schemas.microsoft.com/office/powerpoint/2010/main" val="102796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056-8189-4DB3-A5E5-BDCC923E0A48}"/>
              </a:ext>
            </a:extLst>
          </p:cNvPr>
          <p:cNvSpPr>
            <a:spLocks noGrp="1"/>
          </p:cNvSpPr>
          <p:nvPr>
            <p:ph type="title"/>
          </p:nvPr>
        </p:nvSpPr>
        <p:spPr/>
        <p:txBody>
          <a:bodyPr>
            <a:normAutofit fontScale="90000"/>
          </a:bodyPr>
          <a:lstStyle/>
          <a:p>
            <a:r>
              <a:rPr lang="en-US" dirty="0"/>
              <a:t>Sports Media’s Crystal Ball: Playoff Races and Magic Numbers</a:t>
            </a:r>
          </a:p>
        </p:txBody>
      </p:sp>
      <p:pic>
        <p:nvPicPr>
          <p:cNvPr id="13" name="Picture 12" descr="Graphical user interface, text, application&#10;&#10;Description automatically generated">
            <a:extLst>
              <a:ext uri="{FF2B5EF4-FFF2-40B4-BE49-F238E27FC236}">
                <a16:creationId xmlns:a16="http://schemas.microsoft.com/office/drawing/2014/main" id="{416C8DB8-2BF0-41D8-8B55-88CCC3EB93AE}"/>
              </a:ext>
            </a:extLst>
          </p:cNvPr>
          <p:cNvPicPr>
            <a:picLocks noChangeAspect="1"/>
          </p:cNvPicPr>
          <p:nvPr/>
        </p:nvPicPr>
        <p:blipFill rotWithShape="1">
          <a:blip r:embed="rId3"/>
          <a:srcRect l="9135" t="20614" r="55288" b="60455"/>
          <a:stretch/>
        </p:blipFill>
        <p:spPr>
          <a:xfrm>
            <a:off x="2031313" y="2911069"/>
            <a:ext cx="4880423" cy="146077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6C192A67-2008-4EE8-85FD-D304E849B7F0}"/>
              </a:ext>
            </a:extLst>
          </p:cNvPr>
          <p:cNvPicPr>
            <a:picLocks noChangeAspect="1"/>
          </p:cNvPicPr>
          <p:nvPr/>
        </p:nvPicPr>
        <p:blipFill rotWithShape="1">
          <a:blip r:embed="rId4"/>
          <a:srcRect l="7981" t="54472" r="55288" b="28604"/>
          <a:stretch/>
        </p:blipFill>
        <p:spPr>
          <a:xfrm>
            <a:off x="1954272" y="1158423"/>
            <a:ext cx="4904361" cy="1271087"/>
          </a:xfrm>
          <a:prstGeom prst="rect">
            <a:avLst/>
          </a:prstGeom>
        </p:spPr>
      </p:pic>
    </p:spTree>
    <p:extLst>
      <p:ext uri="{BB962C8B-B14F-4D97-AF65-F5344CB8AC3E}">
        <p14:creationId xmlns:p14="http://schemas.microsoft.com/office/powerpoint/2010/main" val="357012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D056-8189-4DB3-A5E5-BDCC923E0A48}"/>
              </a:ext>
            </a:extLst>
          </p:cNvPr>
          <p:cNvSpPr>
            <a:spLocks noGrp="1"/>
          </p:cNvSpPr>
          <p:nvPr>
            <p:ph type="title"/>
          </p:nvPr>
        </p:nvSpPr>
        <p:spPr/>
        <p:txBody>
          <a:bodyPr/>
          <a:lstStyle/>
          <a:p>
            <a:r>
              <a:rPr lang="en-US" dirty="0"/>
              <a:t>Playoff Races and Magic Numbers</a:t>
            </a:r>
          </a:p>
        </p:txBody>
      </p:sp>
      <p:pic>
        <p:nvPicPr>
          <p:cNvPr id="15" name="Picture 14" descr="Graphical user interface, application&#10;&#10;Description automatically generated">
            <a:extLst>
              <a:ext uri="{FF2B5EF4-FFF2-40B4-BE49-F238E27FC236}">
                <a16:creationId xmlns:a16="http://schemas.microsoft.com/office/drawing/2014/main" id="{5D5A96CE-E2FB-4ADE-92EA-5AAF25BC011F}"/>
              </a:ext>
            </a:extLst>
          </p:cNvPr>
          <p:cNvPicPr>
            <a:picLocks noChangeAspect="1"/>
          </p:cNvPicPr>
          <p:nvPr/>
        </p:nvPicPr>
        <p:blipFill rotWithShape="1">
          <a:blip r:embed="rId3"/>
          <a:srcRect l="8527" t="73595" r="54742" b="11390"/>
          <a:stretch/>
        </p:blipFill>
        <p:spPr>
          <a:xfrm>
            <a:off x="5422073" y="961343"/>
            <a:ext cx="3358661" cy="772311"/>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E348AC4C-B191-4CAE-AFBF-883131EDB136}"/>
              </a:ext>
            </a:extLst>
          </p:cNvPr>
          <p:cNvPicPr>
            <a:picLocks noChangeAspect="1"/>
          </p:cNvPicPr>
          <p:nvPr/>
        </p:nvPicPr>
        <p:blipFill rotWithShape="1">
          <a:blip r:embed="rId4"/>
          <a:srcRect l="8270" t="50000" r="54999" b="33077"/>
          <a:stretch/>
        </p:blipFill>
        <p:spPr>
          <a:xfrm>
            <a:off x="5422073" y="1897752"/>
            <a:ext cx="3358662" cy="870440"/>
          </a:xfrm>
          <a:prstGeom prst="rect">
            <a:avLst/>
          </a:prstGeom>
        </p:spPr>
      </p:pic>
      <p:pic>
        <p:nvPicPr>
          <p:cNvPr id="21" name="Picture 20" descr="Graphical user interface, application&#10;&#10;Description automatically generated">
            <a:extLst>
              <a:ext uri="{FF2B5EF4-FFF2-40B4-BE49-F238E27FC236}">
                <a16:creationId xmlns:a16="http://schemas.microsoft.com/office/drawing/2014/main" id="{6670D348-5ECC-4B0C-8245-907AF4369900}"/>
              </a:ext>
            </a:extLst>
          </p:cNvPr>
          <p:cNvPicPr>
            <a:picLocks noChangeAspect="1"/>
          </p:cNvPicPr>
          <p:nvPr/>
        </p:nvPicPr>
        <p:blipFill rotWithShape="1">
          <a:blip r:embed="rId5"/>
          <a:srcRect l="8077" t="36725" r="55192" b="46352"/>
          <a:stretch/>
        </p:blipFill>
        <p:spPr>
          <a:xfrm>
            <a:off x="446548" y="3208232"/>
            <a:ext cx="3358662" cy="870440"/>
          </a:xfrm>
          <a:prstGeom prst="rect">
            <a:avLst/>
          </a:prstGeom>
        </p:spPr>
      </p:pic>
      <p:pic>
        <p:nvPicPr>
          <p:cNvPr id="4" name="Picture 3" descr="Graphical user interface, text, website&#10;&#10;Description automatically generated">
            <a:extLst>
              <a:ext uri="{FF2B5EF4-FFF2-40B4-BE49-F238E27FC236}">
                <a16:creationId xmlns:a16="http://schemas.microsoft.com/office/drawing/2014/main" id="{F4796648-65CA-43C2-A544-3BE3F96FF6C2}"/>
              </a:ext>
            </a:extLst>
          </p:cNvPr>
          <p:cNvPicPr>
            <a:picLocks noChangeAspect="1"/>
          </p:cNvPicPr>
          <p:nvPr/>
        </p:nvPicPr>
        <p:blipFill rotWithShape="1">
          <a:blip r:embed="rId6"/>
          <a:srcRect b="36818"/>
          <a:stretch/>
        </p:blipFill>
        <p:spPr>
          <a:xfrm>
            <a:off x="5525048" y="2827249"/>
            <a:ext cx="2754916" cy="1632406"/>
          </a:xfrm>
          <a:prstGeom prst="rect">
            <a:avLst/>
          </a:prstGeom>
        </p:spPr>
      </p:pic>
      <p:pic>
        <p:nvPicPr>
          <p:cNvPr id="12" name="Picture Placeholder 8" descr="Graphical user interface, text, application&#10;&#10;Description automatically generated">
            <a:extLst>
              <a:ext uri="{FF2B5EF4-FFF2-40B4-BE49-F238E27FC236}">
                <a16:creationId xmlns:a16="http://schemas.microsoft.com/office/drawing/2014/main" id="{C8338C39-2063-416E-A17C-68A2D29165CA}"/>
              </a:ext>
            </a:extLst>
          </p:cNvPr>
          <p:cNvPicPr>
            <a:picLocks noChangeAspect="1"/>
          </p:cNvPicPr>
          <p:nvPr/>
        </p:nvPicPr>
        <p:blipFill rotWithShape="1">
          <a:blip r:embed="rId7"/>
          <a:srcRect l="9480" t="29835" r="49790" b="22530"/>
          <a:stretch/>
        </p:blipFill>
        <p:spPr>
          <a:xfrm>
            <a:off x="446548" y="1014105"/>
            <a:ext cx="3098929" cy="2038665"/>
          </a:xfrm>
          <a:prstGeom prst="rect">
            <a:avLst/>
          </a:prstGeom>
        </p:spPr>
      </p:pic>
    </p:spTree>
    <p:extLst>
      <p:ext uri="{BB962C8B-B14F-4D97-AF65-F5344CB8AC3E}">
        <p14:creationId xmlns:p14="http://schemas.microsoft.com/office/powerpoint/2010/main" val="109614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2DC65-F0C5-4B2C-AAE8-173D27465CBB}"/>
              </a:ext>
            </a:extLst>
          </p:cNvPr>
          <p:cNvSpPr>
            <a:spLocks noGrp="1"/>
          </p:cNvSpPr>
          <p:nvPr>
            <p:ph type="title"/>
          </p:nvPr>
        </p:nvSpPr>
        <p:spPr/>
        <p:txBody>
          <a:bodyPr/>
          <a:lstStyle/>
          <a:p>
            <a:r>
              <a:rPr lang="en-US" dirty="0">
                <a:hlinkClick r:id="rId3"/>
              </a:rPr>
              <a:t>RIOTSPORTS.net</a:t>
            </a: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7D8642C8-9CDE-443F-B0B5-8E8781D17C15}"/>
              </a:ext>
            </a:extLst>
          </p:cNvPr>
          <p:cNvPicPr>
            <a:picLocks noGrp="1" noChangeAspect="1"/>
          </p:cNvPicPr>
          <p:nvPr>
            <p:ph idx="1"/>
          </p:nvPr>
        </p:nvPicPr>
        <p:blipFill>
          <a:blip r:embed="rId4"/>
          <a:stretch>
            <a:fillRect/>
          </a:stretch>
        </p:blipFill>
        <p:spPr>
          <a:xfrm>
            <a:off x="1549280" y="904752"/>
            <a:ext cx="6218788" cy="3498068"/>
          </a:xfrm>
        </p:spPr>
      </p:pic>
    </p:spTree>
    <p:extLst>
      <p:ext uri="{BB962C8B-B14F-4D97-AF65-F5344CB8AC3E}">
        <p14:creationId xmlns:p14="http://schemas.microsoft.com/office/powerpoint/2010/main" val="1524743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8C80E-C1D1-4AFF-9FDE-0F4031CE5D12}"/>
              </a:ext>
            </a:extLst>
          </p:cNvPr>
          <p:cNvSpPr>
            <a:spLocks noGrp="1"/>
          </p:cNvSpPr>
          <p:nvPr>
            <p:ph type="title"/>
          </p:nvPr>
        </p:nvSpPr>
        <p:spPr/>
        <p:txBody>
          <a:bodyPr>
            <a:normAutofit/>
          </a:bodyPr>
          <a:lstStyle/>
          <a:p>
            <a:r>
              <a:rPr lang="en-US" dirty="0"/>
              <a:t>Math Programming for Clinching and Elimination</a:t>
            </a:r>
          </a:p>
        </p:txBody>
      </p:sp>
      <p:sp>
        <p:nvSpPr>
          <p:cNvPr id="4" name="Rectangle 1">
            <a:extLst>
              <a:ext uri="{FF2B5EF4-FFF2-40B4-BE49-F238E27FC236}">
                <a16:creationId xmlns:a16="http://schemas.microsoft.com/office/drawing/2014/main" id="{C3A6922F-3A40-452C-919B-7FFEB482A323}"/>
              </a:ext>
            </a:extLst>
          </p:cNvPr>
          <p:cNvSpPr>
            <a:spLocks noGrp="1" noChangeArrowheads="1"/>
          </p:cNvSpPr>
          <p:nvPr>
            <p:ph idx="1"/>
          </p:nvPr>
        </p:nvSpPr>
        <p:spPr bwMode="auto">
          <a:xfrm>
            <a:off x="463418" y="833845"/>
            <a:ext cx="8146828"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M. A. Husted, E. V. Olinick, and A. M. Newman (2021)</a:t>
            </a:r>
          </a:p>
          <a:p>
            <a:pPr marR="0" lvl="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hlinkClick r:id="rId3"/>
              </a:rPr>
              <a:t>Improving Sports Media’s Crystal Ball for NBA Playoff Elimination</a:t>
            </a: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80808"/>
              </a:solidFill>
              <a:effectLst/>
              <a:latin typeface="Arial" panose="020B0604020202020204" pitchFamily="34" charset="0"/>
            </a:endParaRPr>
          </a:p>
          <a:p>
            <a:pPr defTabSz="914400" eaLnBrk="0" fontAlgn="base" hangingPunct="0">
              <a:spcBef>
                <a:spcPct val="0"/>
              </a:spcBef>
              <a:spcAft>
                <a:spcPct val="0"/>
              </a:spcAft>
            </a:pPr>
            <a:r>
              <a:rPr kumimoji="0" lang="en-US" altLang="en-US" sz="1400" b="0" i="0" u="none" strike="noStrike" cap="none" normalizeH="0" baseline="0" dirty="0">
                <a:ln>
                  <a:noFill/>
                </a:ln>
                <a:solidFill>
                  <a:srgbClr val="080808"/>
                </a:solidFill>
                <a:effectLst/>
                <a:latin typeface="Arial" panose="020B0604020202020204" pitchFamily="34" charset="0"/>
              </a:rPr>
              <a:t>T. Russell and P. Van Beek</a:t>
            </a:r>
            <a:r>
              <a:rPr lang="en-US" altLang="en-US" sz="1400" dirty="0">
                <a:solidFill>
                  <a:srgbClr val="080808"/>
                </a:solidFill>
                <a:latin typeface="Arial" panose="020B0604020202020204" pitchFamily="34" charset="0"/>
              </a:rPr>
              <a:t> </a:t>
            </a:r>
            <a:r>
              <a:rPr kumimoji="0" lang="en-US" altLang="en-US" sz="1400" b="0" i="0" u="none" strike="noStrike" cap="none" normalizeH="0" baseline="0" dirty="0">
                <a:ln>
                  <a:noFill/>
                </a:ln>
                <a:solidFill>
                  <a:srgbClr val="080808"/>
                </a:solidFill>
                <a:effectLst/>
                <a:latin typeface="Arial" panose="020B0604020202020204" pitchFamily="34" charset="0"/>
              </a:rPr>
              <a:t>(2009)</a:t>
            </a:r>
          </a:p>
          <a:p>
            <a:pPr defTabSz="914400" eaLnBrk="0" fontAlgn="base" hangingPunct="0">
              <a:spcBef>
                <a:spcPct val="0"/>
              </a:spcBef>
              <a:spcAft>
                <a:spcPct val="0"/>
              </a:spcAft>
            </a:pPr>
            <a:r>
              <a:rPr kumimoji="0" lang="en-US" altLang="en-US" sz="1400" b="0" i="0" u="none" strike="noStrike" cap="none" normalizeH="0" baseline="0" dirty="0">
                <a:ln>
                  <a:noFill/>
                </a:ln>
                <a:solidFill>
                  <a:srgbClr val="080808"/>
                </a:solidFill>
                <a:effectLst/>
                <a:latin typeface="Arial" panose="020B0604020202020204" pitchFamily="34" charset="0"/>
              </a:rPr>
              <a:t> </a:t>
            </a:r>
            <a:r>
              <a:rPr lang="en-US" altLang="en-US" sz="1400" dirty="0">
                <a:solidFill>
                  <a:srgbClr val="080808"/>
                </a:solidFill>
                <a:latin typeface="Arial" panose="020B0604020202020204" pitchFamily="34" charset="0"/>
                <a:hlinkClick r:id="rId4"/>
              </a:rPr>
              <a:t>Determining the Number of Games Needed to Guarantee an NHL Playoff Spot</a:t>
            </a:r>
            <a:r>
              <a:rPr kumimoji="0" lang="en-US" altLang="en-US" sz="1400" b="0" i="0" u="none" strike="noStrike" cap="none" normalizeH="0" baseline="0" dirty="0">
                <a:ln>
                  <a:noFill/>
                </a:ln>
                <a:solidFill>
                  <a:srgbClr val="080808"/>
                </a:solidFill>
                <a:effectLst/>
                <a:latin typeface="Arial" panose="020B0604020202020204" pitchFamily="34" charset="0"/>
              </a:rPr>
              <a:t> </a:t>
            </a:r>
          </a:p>
          <a:p>
            <a:pPr defTabSz="914400" eaLnBrk="0" fontAlgn="base" hangingPunct="0">
              <a:spcBef>
                <a:spcPct val="0"/>
              </a:spcBef>
              <a:spcAft>
                <a:spcPct val="0"/>
              </a:spcAft>
            </a:pP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E. Cheng and D. </a:t>
            </a:r>
            <a:r>
              <a:rPr kumimoji="0" lang="en-US" altLang="en-US" sz="1400" b="0" i="0" u="none" strike="noStrike" cap="none" normalizeH="0" baseline="0" dirty="0" err="1">
                <a:ln>
                  <a:noFill/>
                </a:ln>
                <a:solidFill>
                  <a:srgbClr val="080808"/>
                </a:solidFill>
                <a:effectLst/>
                <a:latin typeface="Arial" panose="020B0604020202020204" pitchFamily="34" charset="0"/>
              </a:rPr>
              <a:t>Steffy</a:t>
            </a:r>
            <a:r>
              <a:rPr kumimoji="0" lang="en-US" altLang="en-US" sz="1400" b="0" i="0" u="none" strike="noStrike" cap="none" normalizeH="0" baseline="0" dirty="0">
                <a:ln>
                  <a:noFill/>
                </a:ln>
                <a:solidFill>
                  <a:srgbClr val="080808"/>
                </a:solidFill>
                <a:effectLst/>
                <a:latin typeface="Arial" panose="020B0604020202020204" pitchFamily="34" charset="0"/>
              </a:rPr>
              <a:t> (2008). </a:t>
            </a:r>
            <a:r>
              <a:rPr lang="en-US" altLang="en-US" sz="1400" dirty="0">
                <a:solidFill>
                  <a:srgbClr val="080808"/>
                </a:solidFill>
                <a:latin typeface="Arial" panose="020B0604020202020204" pitchFamily="34" charset="0"/>
                <a:hlinkClick r:id="rId5"/>
              </a:rPr>
              <a:t>Clinching and Elimination of Playoff Berth in the NHL</a:t>
            </a: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C. C. Ribeiro and S. Urrutia (2005)</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 </a:t>
            </a:r>
            <a:r>
              <a:rPr kumimoji="0" lang="en-US" altLang="en-US" sz="1400" b="0" i="0" u="none" strike="noStrike" cap="none" normalizeH="0" baseline="0" dirty="0">
                <a:ln>
                  <a:noFill/>
                </a:ln>
                <a:solidFill>
                  <a:srgbClr val="080808"/>
                </a:solidFill>
                <a:effectLst/>
                <a:latin typeface="Arial" panose="020B0604020202020204" pitchFamily="34" charset="0"/>
                <a:hlinkClick r:id="rId6"/>
              </a:rPr>
              <a:t>An Application of Integer Programming to Playoff Elimination in Football Championships</a:t>
            </a:r>
            <a:r>
              <a:rPr kumimoji="0" lang="en-US" altLang="en-US" sz="1400" b="0" i="0" u="none" strike="noStrike" cap="none" normalizeH="0" baseline="0" dirty="0">
                <a:ln>
                  <a:noFill/>
                </a:ln>
                <a:solidFill>
                  <a:srgbClr val="080808"/>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endParaRPr lang="en-US" sz="1400" dirty="0">
              <a:solidFill>
                <a:srgbClr val="080808"/>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sz="1400" dirty="0">
                <a:solidFill>
                  <a:srgbClr val="080808"/>
                </a:solidFill>
                <a:effectLst/>
              </a:rPr>
              <a:t>I. Alder, A. L. </a:t>
            </a:r>
            <a:r>
              <a:rPr lang="en-US" sz="1400" dirty="0" err="1">
                <a:solidFill>
                  <a:srgbClr val="080808"/>
                </a:solidFill>
                <a:effectLst/>
              </a:rPr>
              <a:t>Erera</a:t>
            </a:r>
            <a:r>
              <a:rPr lang="en-US" sz="1400" dirty="0">
                <a:solidFill>
                  <a:srgbClr val="080808"/>
                </a:solidFill>
                <a:effectLst/>
              </a:rPr>
              <a:t>, D. S. </a:t>
            </a:r>
            <a:r>
              <a:rPr lang="en-US" sz="1400" dirty="0" err="1">
                <a:solidFill>
                  <a:srgbClr val="080808"/>
                </a:solidFill>
                <a:effectLst/>
              </a:rPr>
              <a:t>Hochbaum</a:t>
            </a:r>
            <a:r>
              <a:rPr lang="en-US" sz="1400" dirty="0">
                <a:solidFill>
                  <a:srgbClr val="080808"/>
                </a:solidFill>
                <a:effectLst/>
              </a:rPr>
              <a:t>, and E. V. Olinick (2002)</a:t>
            </a:r>
          </a:p>
          <a:p>
            <a:pPr marL="0" marR="0" lvl="0" indent="0" algn="l" defTabSz="914400" rtl="0" eaLnBrk="0" fontAlgn="base" latinLnBrk="0" hangingPunct="0">
              <a:lnSpc>
                <a:spcPct val="100000"/>
              </a:lnSpc>
              <a:spcBef>
                <a:spcPct val="0"/>
              </a:spcBef>
              <a:spcAft>
                <a:spcPct val="0"/>
              </a:spcAft>
              <a:buClrTx/>
              <a:buSzTx/>
              <a:tabLst/>
            </a:pPr>
            <a:r>
              <a:rPr lang="en-US" sz="1400" dirty="0">
                <a:solidFill>
                  <a:srgbClr val="080808"/>
                </a:solidFill>
                <a:effectLst/>
                <a:hlinkClick r:id="rId7"/>
              </a:rPr>
              <a:t>Baseball, Optimization and the World Wide Web</a:t>
            </a: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L. W. Robinson (1991). </a:t>
            </a:r>
            <a:r>
              <a:rPr lang="en-US" altLang="en-US" sz="1400" dirty="0">
                <a:solidFill>
                  <a:srgbClr val="080808"/>
                </a:solidFill>
                <a:latin typeface="Arial" panose="020B0604020202020204" pitchFamily="34" charset="0"/>
                <a:hlinkClick r:id="rId8"/>
              </a:rPr>
              <a:t>Baseball Playoff Eliminations: An Application of Linear Programming</a:t>
            </a: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rgbClr val="080808"/>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rgbClr val="080808"/>
                </a:solidFill>
                <a:effectLst/>
                <a:latin typeface="Arial" panose="020B0604020202020204" pitchFamily="34" charset="0"/>
              </a:rPr>
              <a:t>B. Schwartz (1966). </a:t>
            </a:r>
            <a:r>
              <a:rPr kumimoji="0" lang="en-US" altLang="en-US" sz="1400" b="0" i="0" u="none" strike="noStrike" cap="none" normalizeH="0" baseline="0" dirty="0">
                <a:ln>
                  <a:noFill/>
                </a:ln>
                <a:solidFill>
                  <a:srgbClr val="080808"/>
                </a:solidFill>
                <a:effectLst/>
                <a:latin typeface="Arial" panose="020B0604020202020204" pitchFamily="34" charset="0"/>
                <a:hlinkClick r:id="rId9"/>
              </a:rPr>
              <a:t>Possible winners in partially completed tournaments</a:t>
            </a:r>
            <a:r>
              <a:rPr kumimoji="0" lang="en-US" altLang="en-US" sz="1400" b="0" i="0" u="none" strike="noStrike" cap="none" normalizeH="0" baseline="0" dirty="0">
                <a:ln>
                  <a:noFill/>
                </a:ln>
                <a:solidFill>
                  <a:srgbClr val="080808"/>
                </a:solidFill>
                <a:effectLst/>
                <a:latin typeface="Arial" panose="020B0604020202020204" pitchFamily="34" charset="0"/>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7E348DAC-C428-41FA-BA81-DBFD37ECED9F}"/>
              </a:ext>
            </a:extLst>
          </p:cNvPr>
          <p:cNvSpPr/>
          <p:nvPr/>
        </p:nvSpPr>
        <p:spPr>
          <a:xfrm>
            <a:off x="428250" y="3217548"/>
            <a:ext cx="5723737" cy="59931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1A7081-B695-447D-A64B-79763D7CB538}"/>
              </a:ext>
            </a:extLst>
          </p:cNvPr>
          <p:cNvSpPr/>
          <p:nvPr/>
        </p:nvSpPr>
        <p:spPr>
          <a:xfrm>
            <a:off x="428250" y="4263048"/>
            <a:ext cx="5921275" cy="271352"/>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045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EA3B08-8C27-45AD-9D74-D16BD69CA2E4}"/>
              </a:ext>
            </a:extLst>
          </p:cNvPr>
          <p:cNvSpPr>
            <a:spLocks noGrp="1"/>
          </p:cNvSpPr>
          <p:nvPr>
            <p:ph type="title"/>
          </p:nvPr>
        </p:nvSpPr>
        <p:spPr/>
        <p:txBody>
          <a:bodyPr/>
          <a:lstStyle/>
          <a:p>
            <a:r>
              <a:rPr lang="en-US" dirty="0"/>
              <a:t>Example First Place Elimination Numbers</a:t>
            </a:r>
          </a:p>
        </p:txBody>
      </p:sp>
      <p:graphicFrame>
        <p:nvGraphicFramePr>
          <p:cNvPr id="15" name="Table 15">
            <a:extLst>
              <a:ext uri="{FF2B5EF4-FFF2-40B4-BE49-F238E27FC236}">
                <a16:creationId xmlns:a16="http://schemas.microsoft.com/office/drawing/2014/main" id="{D42977CB-8369-430F-86D7-534CFA1CF645}"/>
              </a:ext>
            </a:extLst>
          </p:cNvPr>
          <p:cNvGraphicFramePr>
            <a:graphicFrameLocks noGrp="1" noChangeAspect="1"/>
          </p:cNvGraphicFramePr>
          <p:nvPr>
            <p:ph idx="1"/>
            <p:extLst>
              <p:ext uri="{D42A27DB-BD31-4B8C-83A1-F6EECF244321}">
                <p14:modId xmlns:p14="http://schemas.microsoft.com/office/powerpoint/2010/main" val="2004560431"/>
              </p:ext>
            </p:extLst>
          </p:nvPr>
        </p:nvGraphicFramePr>
        <p:xfrm>
          <a:off x="1692522" y="1019175"/>
          <a:ext cx="5600701" cy="3372486"/>
        </p:xfrm>
        <a:graphic>
          <a:graphicData uri="http://schemas.openxmlformats.org/drawingml/2006/table">
            <a:tbl>
              <a:tblPr firstRow="1" bandRow="1">
                <a:tableStyleId>{5C22544A-7EE6-4342-B048-85BDC9FD1C3A}</a:tableStyleId>
              </a:tblPr>
              <a:tblGrid>
                <a:gridCol w="1311044">
                  <a:extLst>
                    <a:ext uri="{9D8B030D-6E8A-4147-A177-3AD203B41FA5}">
                      <a16:colId xmlns:a16="http://schemas.microsoft.com/office/drawing/2014/main" val="1318053828"/>
                    </a:ext>
                  </a:extLst>
                </a:gridCol>
                <a:gridCol w="723670">
                  <a:extLst>
                    <a:ext uri="{9D8B030D-6E8A-4147-A177-3AD203B41FA5}">
                      <a16:colId xmlns:a16="http://schemas.microsoft.com/office/drawing/2014/main" val="3529505626"/>
                    </a:ext>
                  </a:extLst>
                </a:gridCol>
                <a:gridCol w="889461">
                  <a:extLst>
                    <a:ext uri="{9D8B030D-6E8A-4147-A177-3AD203B41FA5}">
                      <a16:colId xmlns:a16="http://schemas.microsoft.com/office/drawing/2014/main" val="2252528850"/>
                    </a:ext>
                  </a:extLst>
                </a:gridCol>
                <a:gridCol w="1495425">
                  <a:extLst>
                    <a:ext uri="{9D8B030D-6E8A-4147-A177-3AD203B41FA5}">
                      <a16:colId xmlns:a16="http://schemas.microsoft.com/office/drawing/2014/main" val="1753082633"/>
                    </a:ext>
                  </a:extLst>
                </a:gridCol>
                <a:gridCol w="1181101">
                  <a:extLst>
                    <a:ext uri="{9D8B030D-6E8A-4147-A177-3AD203B41FA5}">
                      <a16:colId xmlns:a16="http://schemas.microsoft.com/office/drawing/2014/main" val="1292445668"/>
                    </a:ext>
                  </a:extLst>
                </a:gridCol>
              </a:tblGrid>
              <a:tr h="405766">
                <a:tc>
                  <a:txBody>
                    <a:bodyPr/>
                    <a:lstStyle/>
                    <a:p>
                      <a:r>
                        <a:rPr lang="en-US" dirty="0"/>
                        <a:t>Team</a:t>
                      </a:r>
                    </a:p>
                  </a:txBody>
                  <a:tcPr/>
                </a:tc>
                <a:tc>
                  <a:txBody>
                    <a:bodyPr/>
                    <a:lstStyle/>
                    <a:p>
                      <a:r>
                        <a:rPr lang="en-US" dirty="0"/>
                        <a:t>Wins</a:t>
                      </a:r>
                    </a:p>
                  </a:txBody>
                  <a:tcPr/>
                </a:tc>
                <a:tc>
                  <a:txBody>
                    <a:bodyPr/>
                    <a:lstStyle/>
                    <a:p>
                      <a:r>
                        <a:rPr lang="en-US" dirty="0"/>
                        <a:t>Losses</a:t>
                      </a:r>
                    </a:p>
                  </a:txBody>
                  <a:tcPr/>
                </a:tc>
                <a:tc>
                  <a:txBody>
                    <a:bodyPr/>
                    <a:lstStyle/>
                    <a:p>
                      <a:r>
                        <a:rPr lang="en-US" dirty="0"/>
                        <a:t>Games Left</a:t>
                      </a:r>
                    </a:p>
                  </a:txBody>
                  <a:tcPr/>
                </a:tc>
                <a:tc>
                  <a:txBody>
                    <a:bodyPr/>
                    <a:lstStyle/>
                    <a:p>
                      <a:r>
                        <a:rPr lang="en-US" dirty="0"/>
                        <a:t>FPE</a:t>
                      </a:r>
                    </a:p>
                  </a:txBody>
                  <a:tcPr/>
                </a:tc>
                <a:extLst>
                  <a:ext uri="{0D108BD9-81ED-4DB2-BD59-A6C34878D82A}">
                    <a16:rowId xmlns:a16="http://schemas.microsoft.com/office/drawing/2014/main" val="702024338"/>
                  </a:ext>
                </a:extLst>
              </a:tr>
              <a:tr h="370840">
                <a:tc>
                  <a:txBody>
                    <a:bodyPr/>
                    <a:lstStyle/>
                    <a:p>
                      <a:r>
                        <a:rPr lang="en-US" dirty="0"/>
                        <a:t>Seattle</a:t>
                      </a:r>
                    </a:p>
                  </a:txBody>
                  <a:tcPr/>
                </a:tc>
                <a:tc>
                  <a:txBody>
                    <a:bodyPr/>
                    <a:lstStyle/>
                    <a:p>
                      <a:r>
                        <a:rPr lang="en-US" dirty="0"/>
                        <a:t>16</a:t>
                      </a:r>
                    </a:p>
                  </a:txBody>
                  <a:tcPr/>
                </a:tc>
                <a:tc>
                  <a:txBody>
                    <a:bodyPr/>
                    <a:lstStyle/>
                    <a:p>
                      <a:r>
                        <a:rPr lang="en-US" dirty="0"/>
                        <a:t>5</a:t>
                      </a:r>
                    </a:p>
                  </a:txBody>
                  <a:tcPr/>
                </a:tc>
                <a:tc>
                  <a:txBody>
                    <a:bodyPr/>
                    <a:lstStyle/>
                    <a:p>
                      <a:r>
                        <a:rPr lang="en-US" dirty="0"/>
                        <a:t>11</a:t>
                      </a:r>
                    </a:p>
                  </a:txBody>
                  <a:tcPr/>
                </a:tc>
                <a:tc>
                  <a:txBody>
                    <a:bodyPr/>
                    <a:lstStyle/>
                    <a:p>
                      <a:r>
                        <a:rPr lang="en-US" dirty="0"/>
                        <a:t>1</a:t>
                      </a:r>
                    </a:p>
                  </a:txBody>
                  <a:tcPr/>
                </a:tc>
                <a:extLst>
                  <a:ext uri="{0D108BD9-81ED-4DB2-BD59-A6C34878D82A}">
                    <a16:rowId xmlns:a16="http://schemas.microsoft.com/office/drawing/2014/main" val="2071039669"/>
                  </a:ext>
                </a:extLst>
              </a:tr>
              <a:tr h="370840">
                <a:tc>
                  <a:txBody>
                    <a:bodyPr/>
                    <a:lstStyle/>
                    <a:p>
                      <a:r>
                        <a:rPr lang="en-US" dirty="0"/>
                        <a:t>Las Vegas</a:t>
                      </a:r>
                    </a:p>
                  </a:txBody>
                  <a:tcPr/>
                </a:tc>
                <a:tc>
                  <a:txBody>
                    <a:bodyPr/>
                    <a:lstStyle/>
                    <a:p>
                      <a:r>
                        <a:rPr lang="en-US" dirty="0"/>
                        <a:t>15</a:t>
                      </a:r>
                    </a:p>
                  </a:txBody>
                  <a:tcPr/>
                </a:tc>
                <a:tc>
                  <a:txBody>
                    <a:bodyPr/>
                    <a:lstStyle/>
                    <a:p>
                      <a:r>
                        <a:rPr lang="en-US" dirty="0"/>
                        <a:t>6</a:t>
                      </a:r>
                    </a:p>
                  </a:txBody>
                  <a:tcPr/>
                </a:tc>
                <a:tc>
                  <a:txBody>
                    <a:bodyPr/>
                    <a:lstStyle/>
                    <a:p>
                      <a:r>
                        <a:rPr lang="en-US" dirty="0"/>
                        <a:t>11</a:t>
                      </a:r>
                    </a:p>
                  </a:txBody>
                  <a:tcPr/>
                </a:tc>
                <a:tc>
                  <a:txBody>
                    <a:bodyPr/>
                    <a:lstStyle/>
                    <a:p>
                      <a:r>
                        <a:rPr lang="en-US" dirty="0"/>
                        <a:t>2</a:t>
                      </a:r>
                    </a:p>
                  </a:txBody>
                  <a:tcPr/>
                </a:tc>
                <a:extLst>
                  <a:ext uri="{0D108BD9-81ED-4DB2-BD59-A6C34878D82A}">
                    <a16:rowId xmlns:a16="http://schemas.microsoft.com/office/drawing/2014/main" val="2141041818"/>
                  </a:ext>
                </a:extLst>
              </a:tr>
              <a:tr h="370840">
                <a:tc>
                  <a:txBody>
                    <a:bodyPr/>
                    <a:lstStyle/>
                    <a:p>
                      <a:r>
                        <a:rPr lang="en-US" dirty="0"/>
                        <a:t>Connecticut</a:t>
                      </a:r>
                    </a:p>
                  </a:txBody>
                  <a:tcPr/>
                </a:tc>
                <a:tc>
                  <a:txBody>
                    <a:bodyPr/>
                    <a:lstStyle/>
                    <a:p>
                      <a:r>
                        <a:rPr lang="en-US" dirty="0"/>
                        <a:t>14</a:t>
                      </a:r>
                    </a:p>
                  </a:txBody>
                  <a:tcPr/>
                </a:tc>
                <a:tc>
                  <a:txBody>
                    <a:bodyPr/>
                    <a:lstStyle/>
                    <a:p>
                      <a:r>
                        <a:rPr lang="en-US" dirty="0"/>
                        <a:t>6</a:t>
                      </a:r>
                    </a:p>
                  </a:txBody>
                  <a:tcPr/>
                </a:tc>
                <a:tc>
                  <a:txBody>
                    <a:bodyPr/>
                    <a:lstStyle/>
                    <a:p>
                      <a:r>
                        <a:rPr lang="en-US" dirty="0"/>
                        <a:t>12</a:t>
                      </a:r>
                    </a:p>
                  </a:txBody>
                  <a:tcPr/>
                </a:tc>
                <a:tc>
                  <a:txBody>
                    <a:bodyPr/>
                    <a:lstStyle/>
                    <a:p>
                      <a:r>
                        <a:rPr lang="en-US" dirty="0"/>
                        <a:t>3</a:t>
                      </a:r>
                    </a:p>
                  </a:txBody>
                  <a:tcPr/>
                </a:tc>
                <a:extLst>
                  <a:ext uri="{0D108BD9-81ED-4DB2-BD59-A6C34878D82A}">
                    <a16:rowId xmlns:a16="http://schemas.microsoft.com/office/drawing/2014/main" val="3045823967"/>
                  </a:ext>
                </a:extLst>
              </a:tr>
              <a:tr h="370840">
                <a:tc>
                  <a:txBody>
                    <a:bodyPr/>
                    <a:lstStyle/>
                    <a:p>
                      <a:r>
                        <a:rPr lang="en-US" dirty="0"/>
                        <a:t>Minnesota</a:t>
                      </a:r>
                    </a:p>
                  </a:txBody>
                  <a:tcPr/>
                </a:tc>
                <a:tc>
                  <a:txBody>
                    <a:bodyPr/>
                    <a:lstStyle/>
                    <a:p>
                      <a:r>
                        <a:rPr lang="en-US" dirty="0"/>
                        <a:t>14</a:t>
                      </a:r>
                    </a:p>
                  </a:txBody>
                  <a:tcPr/>
                </a:tc>
                <a:tc>
                  <a:txBody>
                    <a:bodyPr/>
                    <a:lstStyle/>
                    <a:p>
                      <a:r>
                        <a:rPr lang="en-US" dirty="0"/>
                        <a:t>7</a:t>
                      </a:r>
                    </a:p>
                  </a:txBody>
                  <a:tcPr/>
                </a:tc>
                <a:tc>
                  <a:txBody>
                    <a:bodyPr/>
                    <a:lstStyle/>
                    <a:p>
                      <a:r>
                        <a:rPr lang="en-US" dirty="0"/>
                        <a:t>13</a:t>
                      </a:r>
                    </a:p>
                  </a:txBody>
                  <a:tcPr/>
                </a:tc>
                <a:tc>
                  <a:txBody>
                    <a:bodyPr/>
                    <a:lstStyle/>
                    <a:p>
                      <a:r>
                        <a:rPr lang="en-US" dirty="0"/>
                        <a:t>3</a:t>
                      </a:r>
                    </a:p>
                  </a:txBody>
                  <a:tcPr/>
                </a:tc>
                <a:extLst>
                  <a:ext uri="{0D108BD9-81ED-4DB2-BD59-A6C34878D82A}">
                    <a16:rowId xmlns:a16="http://schemas.microsoft.com/office/drawing/2014/main" val="3068493478"/>
                  </a:ext>
                </a:extLst>
              </a:tr>
              <a:tr h="370840">
                <a:tc>
                  <a:txBody>
                    <a:bodyPr/>
                    <a:lstStyle/>
                    <a:p>
                      <a:r>
                        <a:rPr lang="en-US" dirty="0"/>
                        <a:t>Chicago</a:t>
                      </a:r>
                    </a:p>
                  </a:txBody>
                  <a:tcPr/>
                </a:tc>
                <a:tc>
                  <a:txBody>
                    <a:bodyPr/>
                    <a:lstStyle/>
                    <a:p>
                      <a:r>
                        <a:rPr lang="en-US" dirty="0"/>
                        <a:t>10</a:t>
                      </a:r>
                    </a:p>
                  </a:txBody>
                  <a:tcPr/>
                </a:tc>
                <a:tc>
                  <a:txBody>
                    <a:bodyPr/>
                    <a:lstStyle/>
                    <a:p>
                      <a:r>
                        <a:rPr lang="en-US" dirty="0"/>
                        <a:t>10</a:t>
                      </a:r>
                    </a:p>
                  </a:txBody>
                  <a:tcPr/>
                </a:tc>
                <a:tc>
                  <a:txBody>
                    <a:bodyPr/>
                    <a:lstStyle/>
                    <a:p>
                      <a:r>
                        <a:rPr lang="en-US" dirty="0"/>
                        <a:t>12</a:t>
                      </a:r>
                    </a:p>
                  </a:txBody>
                  <a:tcPr/>
                </a:tc>
                <a:tc>
                  <a:txBody>
                    <a:bodyPr/>
                    <a:lstStyle/>
                    <a:p>
                      <a:r>
                        <a:rPr lang="en-US" dirty="0"/>
                        <a:t>7</a:t>
                      </a:r>
                    </a:p>
                  </a:txBody>
                  <a:tcPr/>
                </a:tc>
                <a:extLst>
                  <a:ext uri="{0D108BD9-81ED-4DB2-BD59-A6C34878D82A}">
                    <a16:rowId xmlns:a16="http://schemas.microsoft.com/office/drawing/2014/main" val="953573225"/>
                  </a:ext>
                </a:extLst>
              </a:tr>
              <a:tr h="370840">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234809364"/>
                  </a:ext>
                </a:extLst>
              </a:tr>
              <a:tr h="370840">
                <a:tc>
                  <a:txBody>
                    <a:bodyPr/>
                    <a:lstStyle/>
                    <a:p>
                      <a:r>
                        <a:rPr lang="en-US" dirty="0"/>
                        <a:t>Los Angeles</a:t>
                      </a:r>
                    </a:p>
                  </a:txBody>
                  <a:tcPr/>
                </a:tc>
                <a:tc>
                  <a:txBody>
                    <a:bodyPr/>
                    <a:lstStyle/>
                    <a:p>
                      <a:r>
                        <a:rPr lang="en-US" dirty="0"/>
                        <a:t>6</a:t>
                      </a:r>
                    </a:p>
                  </a:txBody>
                  <a:tcPr/>
                </a:tc>
                <a:tc>
                  <a:txBody>
                    <a:bodyPr/>
                    <a:lstStyle/>
                    <a:p>
                      <a:r>
                        <a:rPr lang="en-US" dirty="0"/>
                        <a:t>13</a:t>
                      </a:r>
                    </a:p>
                  </a:txBody>
                  <a:tcPr/>
                </a:tc>
                <a:tc>
                  <a:txBody>
                    <a:bodyPr/>
                    <a:lstStyle/>
                    <a:p>
                      <a:r>
                        <a:rPr lang="en-US" dirty="0"/>
                        <a:t>13</a:t>
                      </a:r>
                    </a:p>
                  </a:txBody>
                  <a:tcPr/>
                </a:tc>
                <a:tc>
                  <a:txBody>
                    <a:bodyPr/>
                    <a:lstStyle/>
                    <a:p>
                      <a:r>
                        <a:rPr lang="en-US" dirty="0"/>
                        <a:t>11</a:t>
                      </a:r>
                    </a:p>
                  </a:txBody>
                  <a:tcPr/>
                </a:tc>
                <a:extLst>
                  <a:ext uri="{0D108BD9-81ED-4DB2-BD59-A6C34878D82A}">
                    <a16:rowId xmlns:a16="http://schemas.microsoft.com/office/drawing/2014/main" val="3211465625"/>
                  </a:ext>
                </a:extLst>
              </a:tr>
              <a:tr h="370840">
                <a:tc>
                  <a:txBody>
                    <a:bodyPr/>
                    <a:lstStyle/>
                    <a:p>
                      <a:r>
                        <a:rPr lang="en-US" dirty="0"/>
                        <a:t>Indiana</a:t>
                      </a:r>
                    </a:p>
                  </a:txBody>
                  <a:tcPr/>
                </a:tc>
                <a:tc>
                  <a:txBody>
                    <a:bodyPr/>
                    <a:lstStyle/>
                    <a:p>
                      <a:r>
                        <a:rPr lang="en-US" dirty="0"/>
                        <a:t>4</a:t>
                      </a:r>
                    </a:p>
                  </a:txBody>
                  <a:tcPr/>
                </a:tc>
                <a:tc>
                  <a:txBody>
                    <a:bodyPr/>
                    <a:lstStyle/>
                    <a:p>
                      <a:r>
                        <a:rPr lang="en-US" dirty="0"/>
                        <a:t>16</a:t>
                      </a:r>
                    </a:p>
                  </a:txBody>
                  <a:tcPr/>
                </a:tc>
                <a:tc>
                  <a:txBody>
                    <a:bodyPr/>
                    <a:lstStyle/>
                    <a:p>
                      <a:r>
                        <a:rPr lang="en-US" dirty="0"/>
                        <a:t>12</a:t>
                      </a:r>
                    </a:p>
                  </a:txBody>
                  <a:tcPr/>
                </a:tc>
                <a:tc>
                  <a:txBody>
                    <a:bodyPr/>
                    <a:lstStyle/>
                    <a:p>
                      <a:r>
                        <a:rPr lang="en-US" dirty="0"/>
                        <a:t>Eliminated</a:t>
                      </a:r>
                    </a:p>
                  </a:txBody>
                  <a:tcPr/>
                </a:tc>
                <a:extLst>
                  <a:ext uri="{0D108BD9-81ED-4DB2-BD59-A6C34878D82A}">
                    <a16:rowId xmlns:a16="http://schemas.microsoft.com/office/drawing/2014/main" val="639884451"/>
                  </a:ext>
                </a:extLst>
              </a:tr>
            </a:tbl>
          </a:graphicData>
        </a:graphic>
      </p:graphicFrame>
      <p:sp>
        <p:nvSpPr>
          <p:cNvPr id="4" name="Rectangle 3">
            <a:extLst>
              <a:ext uri="{FF2B5EF4-FFF2-40B4-BE49-F238E27FC236}">
                <a16:creationId xmlns:a16="http://schemas.microsoft.com/office/drawing/2014/main" id="{A1A3A239-D887-4093-916E-85370031C5BE}"/>
              </a:ext>
            </a:extLst>
          </p:cNvPr>
          <p:cNvSpPr/>
          <p:nvPr/>
        </p:nvSpPr>
        <p:spPr>
          <a:xfrm>
            <a:off x="3046106" y="4014324"/>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2365385-5AFF-4177-9456-CE2E64A6800A}"/>
              </a:ext>
            </a:extLst>
          </p:cNvPr>
          <p:cNvSpPr/>
          <p:nvPr/>
        </p:nvSpPr>
        <p:spPr>
          <a:xfrm>
            <a:off x="6152972" y="4014324"/>
            <a:ext cx="1047927"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764F33-A271-4FDA-9723-E904B1037E77}"/>
              </a:ext>
            </a:extLst>
          </p:cNvPr>
          <p:cNvSpPr/>
          <p:nvPr/>
        </p:nvSpPr>
        <p:spPr>
          <a:xfrm>
            <a:off x="4695092" y="4014324"/>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CFCEAC-3454-4648-A875-4BD308317939}"/>
              </a:ext>
            </a:extLst>
          </p:cNvPr>
          <p:cNvSpPr/>
          <p:nvPr/>
        </p:nvSpPr>
        <p:spPr>
          <a:xfrm>
            <a:off x="3046106" y="1414979"/>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51AE83A-F7C0-4ED2-ADB0-74A25EE69C1F}"/>
              </a:ext>
            </a:extLst>
          </p:cNvPr>
          <p:cNvSpPr/>
          <p:nvPr/>
        </p:nvSpPr>
        <p:spPr>
          <a:xfrm>
            <a:off x="6152972" y="1421567"/>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169887-5001-4B44-9546-78692D6736CD}"/>
              </a:ext>
            </a:extLst>
          </p:cNvPr>
          <p:cNvSpPr/>
          <p:nvPr/>
        </p:nvSpPr>
        <p:spPr>
          <a:xfrm>
            <a:off x="3046106" y="1832299"/>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1789F85-3BE1-4B93-9312-21D78D8E442C}"/>
              </a:ext>
            </a:extLst>
          </p:cNvPr>
          <p:cNvSpPr/>
          <p:nvPr/>
        </p:nvSpPr>
        <p:spPr>
          <a:xfrm>
            <a:off x="6125908" y="1838887"/>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A2B44B-827A-45E1-A997-3B0723884A66}"/>
              </a:ext>
            </a:extLst>
          </p:cNvPr>
          <p:cNvSpPr/>
          <p:nvPr/>
        </p:nvSpPr>
        <p:spPr>
          <a:xfrm>
            <a:off x="3046106" y="2916190"/>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0736D1-3A82-40B6-898E-3DB35E1A401D}"/>
              </a:ext>
            </a:extLst>
          </p:cNvPr>
          <p:cNvSpPr/>
          <p:nvPr/>
        </p:nvSpPr>
        <p:spPr>
          <a:xfrm>
            <a:off x="6158664" y="2922778"/>
            <a:ext cx="307730" cy="34290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642DD1-E3E9-49C3-80AE-D99D31B74FF1}"/>
              </a:ext>
            </a:extLst>
          </p:cNvPr>
          <p:cNvSpPr txBox="1"/>
          <p:nvPr/>
        </p:nvSpPr>
        <p:spPr>
          <a:xfrm>
            <a:off x="7451478" y="2085174"/>
            <a:ext cx="1402948" cy="369332"/>
          </a:xfrm>
          <a:prstGeom prst="rect">
            <a:avLst/>
          </a:prstGeom>
          <a:noFill/>
          <a:ln>
            <a:solidFill>
              <a:srgbClr val="FF0000"/>
            </a:solidFill>
          </a:ln>
        </p:spPr>
        <p:txBody>
          <a:bodyPr wrap="none" rtlCol="0">
            <a:spAutoFit/>
          </a:bodyPr>
          <a:lstStyle/>
          <a:p>
            <a:r>
              <a:rPr lang="en-US" dirty="0"/>
              <a:t>W + FPE = 17</a:t>
            </a:r>
          </a:p>
        </p:txBody>
      </p:sp>
    </p:spTree>
    <p:extLst>
      <p:ext uri="{BB962C8B-B14F-4D97-AF65-F5344CB8AC3E}">
        <p14:creationId xmlns:p14="http://schemas.microsoft.com/office/powerpoint/2010/main" val="293315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39EC-2879-4F76-82A4-98AA3165F3A8}"/>
              </a:ext>
            </a:extLst>
          </p:cNvPr>
          <p:cNvSpPr>
            <a:spLocks noGrp="1"/>
          </p:cNvSpPr>
          <p:nvPr>
            <p:ph type="title"/>
          </p:nvPr>
        </p:nvSpPr>
        <p:spPr/>
        <p:txBody>
          <a:bodyPr/>
          <a:lstStyle/>
          <a:p>
            <a:r>
              <a:rPr lang="en-US" dirty="0"/>
              <a:t>Threshold MIP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668CBE-A493-4B94-9D76-B1F3763581D7}"/>
                  </a:ext>
                </a:extLst>
              </p:cNvPr>
              <p:cNvSpPr txBox="1"/>
              <p:nvPr/>
            </p:nvSpPr>
            <p:spPr>
              <a:xfrm>
                <a:off x="82095" y="1050679"/>
                <a:ext cx="3963777" cy="1713546"/>
              </a:xfrm>
              <a:prstGeom prst="rect">
                <a:avLst/>
              </a:prstGeom>
              <a:noFill/>
              <a:ln>
                <a:solidFill>
                  <a:schemeClr val="accent1"/>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600" b="0" i="1" smtClean="0">
                              <a:latin typeface="Cambria Math" panose="02040503050406030204" pitchFamily="18" charset="0"/>
                            </a:rPr>
                          </m:ctrlPr>
                        </m:mPr>
                        <m:mr>
                          <m:e>
                            <m:r>
                              <m:rPr>
                                <m:brk m:alnAt="7"/>
                              </m:rPr>
                              <a:rPr lang="en-US" sz="1600" b="0" i="1" smtClean="0">
                                <a:latin typeface="Cambria Math" panose="02040503050406030204" pitchFamily="18" charset="0"/>
                              </a:rPr>
                              <m:t>𝑇</m:t>
                            </m:r>
                          </m:e>
                          <m:e>
                            <m:r>
                              <m:rPr>
                                <m:nor/>
                              </m:rPr>
                              <a:rPr lang="en-US" sz="1600" b="0" i="0" smtClean="0">
                                <a:latin typeface="Cambria Math" panose="02040503050406030204" pitchFamily="18" charset="0"/>
                              </a:rPr>
                              <m:t>Set</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of</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Teams</m:t>
                            </m:r>
                          </m:e>
                        </m:mr>
                        <m:mr>
                          <m:e>
                            <m:r>
                              <a:rPr lang="en-US" sz="1600" b="0" i="1" smtClean="0">
                                <a:latin typeface="Cambria Math" panose="02040503050406030204" pitchFamily="18" charset="0"/>
                              </a:rPr>
                              <m:t>𝑆</m:t>
                            </m:r>
                            <m:r>
                              <a:rPr lang="en-US" sz="1600" b="0" i="1" smtClean="0">
                                <a:latin typeface="Cambria Math" panose="02040503050406030204" pitchFamily="18" charset="0"/>
                              </a:rPr>
                              <m:t>⊆</m:t>
                            </m:r>
                            <m:r>
                              <a:rPr lang="en-US" sz="1600" b="0" i="1" smtClean="0">
                                <a:latin typeface="Cambria Math" panose="02040503050406030204" pitchFamily="18" charset="0"/>
                              </a:rPr>
                              <m:t>𝑇</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𝑇</m:t>
                            </m:r>
                          </m:e>
                          <m:e>
                            <m:r>
                              <m:rPr>
                                <m:nor/>
                              </m:rPr>
                              <a:rPr lang="en-US" sz="1600">
                                <a:latin typeface="Cambria Math" panose="02040503050406030204" pitchFamily="18" charset="0"/>
                              </a:rPr>
                              <m:t>Set</m:t>
                            </m:r>
                            <m:r>
                              <m:rPr>
                                <m:nor/>
                              </m:rPr>
                              <a:rPr lang="en-US" sz="1600">
                                <a:latin typeface="Cambria Math" panose="02040503050406030204" pitchFamily="18" charset="0"/>
                              </a:rPr>
                              <m:t> </m:t>
                            </m:r>
                            <m:r>
                              <m:rPr>
                                <m:nor/>
                              </m:rPr>
                              <a:rPr lang="en-US" sz="1600">
                                <a:latin typeface="Cambria Math" panose="02040503050406030204" pitchFamily="18" charset="0"/>
                              </a:rPr>
                              <m:t>of</m:t>
                            </m:r>
                            <m:r>
                              <m:rPr>
                                <m:nor/>
                              </m:rPr>
                              <a:rPr lang="en-US" sz="1600">
                                <a:latin typeface="Cambria Math" panose="02040503050406030204" pitchFamily="18" charset="0"/>
                              </a:rPr>
                              <m:t> </m:t>
                            </m:r>
                            <m:r>
                              <m:rPr>
                                <m:nor/>
                              </m:rPr>
                              <a:rPr lang="en-US" sz="1600" b="0" i="0" smtClean="0">
                                <a:latin typeface="Cambria Math" panose="02040503050406030204" pitchFamily="18" charset="0"/>
                              </a:rPr>
                              <m:t>Series</m:t>
                            </m:r>
                            <m:r>
                              <m:rPr>
                                <m:nor/>
                              </m:rPr>
                              <a:rPr lang="en-US" sz="1600" b="0" i="0" smtClean="0">
                                <a:latin typeface="Cambria Math" panose="02040503050406030204" pitchFamily="18" charset="0"/>
                              </a:rPr>
                              <m:t> </m:t>
                            </m:r>
                          </m:e>
                        </m:m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𝑡</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sub>
                            </m:sSub>
                          </m:e>
                          <m:e>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of</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games</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left</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in</m:t>
                            </m:r>
                            <m:r>
                              <m:rPr>
                                <m:nor/>
                              </m:rPr>
                              <a:rPr lang="en-US" sz="1600" b="0" i="0" smtClean="0">
                                <a:latin typeface="Cambria Math" panose="02040503050406030204" pitchFamily="18" charset="0"/>
                              </a:rPr>
                              <m:t> </m:t>
                            </m:r>
                            <m:r>
                              <a:rPr lang="en-US" sz="1600" b="0" i="1" smtClean="0">
                                <a:latin typeface="Cambria Math" panose="02040503050406030204" pitchFamily="18" charset="0"/>
                              </a:rPr>
                              <m:t>𝑡</m:t>
                            </m:r>
                            <m:r>
                              <a:rPr lang="en-US" sz="1600" b="0" i="1" smtClean="0">
                                <a:latin typeface="Cambria Math" panose="02040503050406030204" pitchFamily="18" charset="0"/>
                              </a:rPr>
                              <m:t> </m:t>
                            </m:r>
                            <m:r>
                              <m:rPr>
                                <m:nor/>
                              </m:rPr>
                              <a:rPr lang="en-US" sz="1600" b="0" i="0" smtClean="0">
                                <a:latin typeface="Cambria Math" panose="02040503050406030204" pitchFamily="18" charset="0"/>
                              </a:rPr>
                              <m:t>vs</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r>
                              <m:rPr>
                                <m:nor/>
                              </m:rPr>
                              <a:rPr lang="en-US" sz="1600" b="0" i="0" smtClean="0">
                                <a:latin typeface="Cambria Math" panose="02040503050406030204" pitchFamily="18" charset="0"/>
                              </a:rPr>
                              <m:t>series</m:t>
                            </m:r>
                          </m:e>
                        </m:m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𝑡</m:t>
                                </m:r>
                              </m:sub>
                            </m:sSub>
                          </m:e>
                          <m:e>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games</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team</m:t>
                            </m:r>
                            <m:r>
                              <m:rPr>
                                <m:nor/>
                              </m:rPr>
                              <a:rPr lang="en-US" sz="1600" b="0" i="0" smtClean="0">
                                <a:latin typeface="Cambria Math" panose="02040503050406030204" pitchFamily="18" charset="0"/>
                              </a:rPr>
                              <m:t> </m:t>
                            </m:r>
                            <m:r>
                              <a:rPr lang="en-US" sz="1600" i="1">
                                <a:latin typeface="Cambria Math" panose="02040503050406030204" pitchFamily="18" charset="0"/>
                              </a:rPr>
                              <m:t>𝑡</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has</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won</m:t>
                            </m:r>
                          </m:e>
                        </m:mr>
                        <m:mr>
                          <m:e>
                            <m:r>
                              <a:rPr lang="en-US" sz="1600" b="0" i="1" smtClean="0">
                                <a:latin typeface="Cambria Math" panose="02040503050406030204" pitchFamily="18" charset="0"/>
                              </a:rPr>
                              <m:t>𝑉</m:t>
                            </m:r>
                          </m:e>
                          <m:e>
                            <m:r>
                              <m:rPr>
                                <m:nor/>
                              </m:rPr>
                              <a:rPr lang="en-US" sz="1600" b="0" i="0" smtClean="0">
                                <a:latin typeface="Cambria Math" panose="02040503050406030204" pitchFamily="18" charset="0"/>
                              </a:rPr>
                              <m:t>First</m:t>
                            </m:r>
                            <m:r>
                              <m:rPr>
                                <m:nor/>
                              </m:rPr>
                              <a:rPr lang="en-US" sz="1600" b="0" i="0" smtClean="0">
                                <a:latin typeface="Cambria Math" panose="02040503050406030204" pitchFamily="18" charset="0"/>
                              </a:rPr>
                              <m:t>−</m:t>
                            </m:r>
                            <m:r>
                              <m:rPr>
                                <m:nor/>
                              </m:rPr>
                              <a:rPr lang="en-US" sz="1600" b="0" i="0" smtClean="0">
                                <a:latin typeface="Cambria Math" panose="02040503050406030204" pitchFamily="18" charset="0"/>
                              </a:rPr>
                              <m:t>Place</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Thresold</m:t>
                            </m:r>
                          </m:e>
                        </m:m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𝑡</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sub>
                            </m:sSub>
                          </m:e>
                          <m:e>
                            <m:r>
                              <m:rPr>
                                <m:nor/>
                              </m:rPr>
                              <a:rPr lang="en-US" sz="1600">
                                <a:latin typeface="Cambria Math" panose="02040503050406030204" pitchFamily="18" charset="0"/>
                              </a:rPr>
                              <m:t># </m:t>
                            </m:r>
                            <m:r>
                              <m:rPr>
                                <m:nor/>
                              </m:rPr>
                              <a:rPr lang="en-US" sz="1600">
                                <a:latin typeface="Cambria Math" panose="02040503050406030204" pitchFamily="18" charset="0"/>
                              </a:rPr>
                              <m:t>games</m:t>
                            </m:r>
                            <m:r>
                              <m:rPr>
                                <m:nor/>
                              </m:rPr>
                              <a:rPr lang="en-US" sz="1600" b="0" i="0" smtClean="0">
                                <a:latin typeface="Cambria Math" panose="02040503050406030204" pitchFamily="18" charset="0"/>
                              </a:rPr>
                              <m:t> </m:t>
                            </m:r>
                            <m:r>
                              <a:rPr lang="en-US" sz="1600" i="1">
                                <a:latin typeface="Cambria Math" panose="02040503050406030204" pitchFamily="18" charset="0"/>
                              </a:rPr>
                              <m:t>𝑡</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wins</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against</m:t>
                            </m:r>
                            <m:r>
                              <a:rPr lang="en-US" sz="1600" i="1">
                                <a:latin typeface="Cambria Math" panose="02040503050406030204" pitchFamily="18" charset="0"/>
                              </a:rPr>
                              <m:t> </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m:rPr>
                                <m:nor/>
                              </m:rPr>
                              <a:rPr lang="en-US" sz="1600" b="0" i="0" smtClean="0">
                                <a:latin typeface="Cambria Math" panose="02040503050406030204" pitchFamily="18" charset="0"/>
                              </a:rPr>
                              <m:t>scenario</m:t>
                            </m:r>
                          </m:e>
                        </m:mr>
                        <m:m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𝑡</m:t>
                                </m:r>
                              </m:sub>
                            </m:sSub>
                          </m:e>
                          <m:e>
                            <m:r>
                              <m:rPr>
                                <m:nor/>
                              </m:rPr>
                              <a:rPr lang="en-US" sz="1600">
                                <a:latin typeface="Cambria Math" panose="02040503050406030204" pitchFamily="18" charset="0"/>
                              </a:rPr>
                              <m:t># </m:t>
                            </m:r>
                            <m:r>
                              <m:rPr>
                                <m:nor/>
                              </m:rPr>
                              <a:rPr lang="en-US" sz="1600">
                                <a:latin typeface="Cambria Math" panose="02040503050406030204" pitchFamily="18" charset="0"/>
                              </a:rPr>
                              <m:t>games</m:t>
                            </m:r>
                            <m:r>
                              <m:rPr>
                                <m:nor/>
                              </m:rPr>
                              <a:rPr lang="en-US" sz="1600">
                                <a:latin typeface="Cambria Math" panose="02040503050406030204" pitchFamily="18" charset="0"/>
                              </a:rPr>
                              <m:t> </m:t>
                            </m:r>
                            <m:r>
                              <m:rPr>
                                <m:nor/>
                              </m:rPr>
                              <a:rPr lang="en-US" sz="1600">
                                <a:latin typeface="Cambria Math" panose="02040503050406030204" pitchFamily="18" charset="0"/>
                              </a:rPr>
                              <m:t>team</m:t>
                            </m:r>
                            <m:r>
                              <m:rPr>
                                <m:nor/>
                              </m:rPr>
                              <a:rPr lang="en-US" sz="1600">
                                <a:latin typeface="Cambria Math" panose="02040503050406030204" pitchFamily="18" charset="0"/>
                              </a:rPr>
                              <m:t> </m:t>
                            </m:r>
                            <m:r>
                              <a:rPr lang="en-US" sz="1600" i="1">
                                <a:latin typeface="Cambria Math" panose="02040503050406030204" pitchFamily="18" charset="0"/>
                              </a:rPr>
                              <m:t>𝑡</m:t>
                            </m:r>
                            <m:r>
                              <m:rPr>
                                <m:nor/>
                              </m:rPr>
                              <a:rPr lang="en-US" sz="1600">
                                <a:latin typeface="Cambria Math" panose="02040503050406030204" pitchFamily="18" charset="0"/>
                              </a:rPr>
                              <m:t> </m:t>
                            </m:r>
                            <m:r>
                              <m:rPr>
                                <m:nor/>
                              </m:rPr>
                              <a:rPr lang="en-US" sz="1600">
                                <a:latin typeface="Cambria Math" panose="02040503050406030204" pitchFamily="18" charset="0"/>
                              </a:rPr>
                              <m:t>wins</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in</m:t>
                            </m:r>
                            <m:r>
                              <m:rPr>
                                <m:nor/>
                              </m:rPr>
                              <a:rPr lang="en-US" sz="1600" b="0" i="0" smtClean="0">
                                <a:latin typeface="Cambria Math" panose="02040503050406030204" pitchFamily="18" charset="0"/>
                              </a:rPr>
                              <m:t> </m:t>
                            </m:r>
                            <m:r>
                              <m:rPr>
                                <m:nor/>
                              </m:rPr>
                              <a:rPr lang="en-US" sz="1600" b="0" i="0" smtClean="0">
                                <a:latin typeface="Cambria Math" panose="02040503050406030204" pitchFamily="18" charset="0"/>
                              </a:rPr>
                              <m:t>scenario</m:t>
                            </m:r>
                          </m:e>
                        </m:mr>
                      </m:m>
                    </m:oMath>
                  </m:oMathPara>
                </a14:m>
                <a:endParaRPr lang="en-US" sz="1600" dirty="0"/>
              </a:p>
            </p:txBody>
          </p:sp>
        </mc:Choice>
        <mc:Fallback xmlns="">
          <p:sp>
            <p:nvSpPr>
              <p:cNvPr id="7" name="TextBox 6">
                <a:extLst>
                  <a:ext uri="{FF2B5EF4-FFF2-40B4-BE49-F238E27FC236}">
                    <a16:creationId xmlns:a16="http://schemas.microsoft.com/office/drawing/2014/main" id="{D7668CBE-A493-4B94-9D76-B1F3763581D7}"/>
                  </a:ext>
                </a:extLst>
              </p:cNvPr>
              <p:cNvSpPr txBox="1">
                <a:spLocks noRot="1" noChangeAspect="1" noMove="1" noResize="1" noEditPoints="1" noAdjustHandles="1" noChangeArrowheads="1" noChangeShapeType="1" noTextEdit="1"/>
              </p:cNvSpPr>
              <p:nvPr/>
            </p:nvSpPr>
            <p:spPr>
              <a:xfrm>
                <a:off x="82095" y="1050679"/>
                <a:ext cx="3963777" cy="1713546"/>
              </a:xfrm>
              <a:prstGeom prst="rect">
                <a:avLst/>
              </a:prstGeom>
              <a:blipFill>
                <a:blip r:embed="rId3"/>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AFBCB15-DEAB-443A-B2CE-34E62EAB6D7C}"/>
                  </a:ext>
                </a:extLst>
              </p:cNvPr>
              <p:cNvSpPr txBox="1"/>
              <p:nvPr/>
            </p:nvSpPr>
            <p:spPr>
              <a:xfrm>
                <a:off x="4148421" y="1050679"/>
                <a:ext cx="4656018" cy="1950855"/>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sz="1600" i="1" smtClean="0">
                              <a:latin typeface="Cambria Math" panose="02040503050406030204" pitchFamily="18" charset="0"/>
                            </a:rPr>
                          </m:ctrlPr>
                        </m:mPr>
                        <m:mr>
                          <m:e>
                            <m:r>
                              <m:rPr>
                                <m:nor/>
                              </m:rPr>
                              <a:rPr lang="en-US" sz="1600" b="0" i="0" smtClean="0">
                                <a:latin typeface="Cambria Math" panose="02040503050406030204" pitchFamily="18" charset="0"/>
                              </a:rPr>
                              <m:t>min</m:t>
                            </m:r>
                          </m:e>
                          <m:e>
                            <m:r>
                              <a:rPr lang="en-US" sz="1600" b="0" i="1" smtClean="0">
                                <a:latin typeface="Cambria Math" panose="02040503050406030204" pitchFamily="18" charset="0"/>
                              </a:rPr>
                              <m:t>𝑉</m:t>
                            </m:r>
                          </m:e>
                          <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1</m:t>
                                </m:r>
                              </m:e>
                            </m:d>
                          </m:e>
                        </m:mr>
                        <m:mr>
                          <m:e>
                            <m:r>
                              <m:rPr>
                                <m:nor/>
                              </m:rPr>
                              <a:rPr lang="en-US" sz="1600">
                                <a:latin typeface="Cambria Math" panose="02040503050406030204" pitchFamily="18" charset="0"/>
                              </a:rPr>
                              <m:t>s</m:t>
                            </m:r>
                            <m:r>
                              <m:rPr>
                                <m:nor/>
                              </m:rPr>
                              <a:rPr lang="en-US" sz="1600">
                                <a:latin typeface="Cambria Math" panose="02040503050406030204" pitchFamily="18" charset="0"/>
                              </a:rPr>
                              <m:t>.</m:t>
                            </m:r>
                            <m:r>
                              <m:rPr>
                                <m:nor/>
                              </m:rPr>
                              <a:rPr lang="en-US" sz="1600">
                                <a:latin typeface="Cambria Math" panose="02040503050406030204" pitchFamily="18" charset="0"/>
                              </a:rPr>
                              <m:t>t</m:t>
                            </m:r>
                            <m:r>
                              <a:rPr lang="en-US" sz="1600" i="1">
                                <a:latin typeface="Cambria Math" panose="02040503050406030204" pitchFamily="18" charset="0"/>
                              </a:rPr>
                              <m:t>.</m:t>
                            </m:r>
                          </m:e>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e>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e>
                            </m:d>
                            <m:r>
                              <a:rPr lang="en-US" sz="1600" i="1">
                                <a:latin typeface="Cambria Math" panose="02040503050406030204" pitchFamily="18" charset="0"/>
                              </a:rPr>
                              <m:t>∈</m:t>
                            </m:r>
                            <m:r>
                              <a:rPr lang="en-US" sz="1600" i="1">
                                <a:latin typeface="Cambria Math" panose="02040503050406030204" pitchFamily="18" charset="0"/>
                              </a:rPr>
                              <m:t>𝑆</m:t>
                            </m:r>
                          </m:e>
                          <m:e>
                            <m:r>
                              <a:rPr lang="en-US" sz="1600" i="1">
                                <a:latin typeface="Cambria Math" panose="02040503050406030204" pitchFamily="18" charset="0"/>
                              </a:rPr>
                              <m:t>(2)</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m:t>
                                </m:r>
                                <m:sSup>
                                  <m:sSupPr>
                                    <m:ctrlPr>
                                      <a:rPr lang="en-US" sz="1600" i="1">
                                        <a:latin typeface="Cambria Math" panose="02040503050406030204" pitchFamily="18" charset="0"/>
                                      </a:rPr>
                                    </m:ctrlPr>
                                  </m:sSupPr>
                                  <m:e>
                                    <m:r>
                                      <m:rPr>
                                        <m:brk m:alnAt="7"/>
                                      </m:rP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𝑇</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i="1">
                                        <a:latin typeface="Cambria Math" panose="02040503050406030204" pitchFamily="18" charset="0"/>
                                      </a:rPr>
                                      <m:t>𝑡</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i="1">
                                    <a:latin typeface="Cambria Math" panose="02040503050406030204" pitchFamily="18" charset="0"/>
                                  </a:rPr>
                                  <m:t>}</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e>
                            </m:nary>
                          </m:e>
                          <m:e>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𝑇</m:t>
                            </m:r>
                          </m:e>
                          <m:e>
                            <m:r>
                              <a:rPr lang="en-US" sz="1600" b="0" i="1" smtClean="0">
                                <a:latin typeface="Cambria Math" panose="02040503050406030204" pitchFamily="18" charset="0"/>
                              </a:rPr>
                              <m:t>(3)</m:t>
                            </m:r>
                          </m:e>
                        </m:mr>
                        <m: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𝑡</m:t>
                                </m:r>
                              </m:sub>
                            </m:sSub>
                            <m:r>
                              <a:rPr lang="en-US" sz="1600" b="0" i="1" smtClean="0">
                                <a:latin typeface="Cambria Math" panose="02040503050406030204" pitchFamily="18" charset="0"/>
                              </a:rPr>
                              <m:t>≤</m:t>
                            </m:r>
                            <m:r>
                              <a:rPr lang="en-US" sz="1600" b="0" i="1" smtClean="0">
                                <a:latin typeface="Cambria Math" panose="02040503050406030204" pitchFamily="18" charset="0"/>
                              </a:rPr>
                              <m:t>𝑉</m:t>
                            </m:r>
                          </m:e>
                          <m:e>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b="0" i="1" smtClean="0">
                                <a:latin typeface="Cambria Math" panose="02040503050406030204" pitchFamily="18" charset="0"/>
                              </a:rPr>
                              <m:t>𝑇</m:t>
                            </m:r>
                          </m:e>
                          <m:e>
                            <m:r>
                              <a:rPr lang="en-US" sz="1600" i="1">
                                <a:latin typeface="Cambria Math" panose="02040503050406030204" pitchFamily="18" charset="0"/>
                              </a:rPr>
                              <m:t>(</m:t>
                            </m:r>
                            <m:r>
                              <a:rPr lang="en-US" sz="1600" b="0" i="1" smtClean="0">
                                <a:latin typeface="Cambria Math" panose="02040503050406030204" pitchFamily="18" charset="0"/>
                              </a:rPr>
                              <m:t>4</m:t>
                            </m:r>
                            <m:r>
                              <a:rPr lang="en-US" sz="1600" i="1">
                                <a:latin typeface="Cambria Math" panose="02040503050406030204" pitchFamily="18" charset="0"/>
                              </a:rPr>
                              <m:t>)</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r>
                              <a:rPr lang="en-US" sz="1600" i="1">
                                <a:latin typeface="Cambria Math" panose="02040503050406030204" pitchFamily="18" charset="0"/>
                              </a:rPr>
                              <m:t>≥0 </m:t>
                            </m:r>
                            <m:r>
                              <m:rPr>
                                <m:nor/>
                              </m:rPr>
                              <a:rPr lang="en-US" sz="1600">
                                <a:latin typeface="Cambria Math" panose="02040503050406030204" pitchFamily="18" charset="0"/>
                              </a:rPr>
                              <m:t>and</m:t>
                            </m:r>
                            <m:r>
                              <m:rPr>
                                <m:nor/>
                              </m:rPr>
                              <a:rPr lang="en-US" sz="1600">
                                <a:latin typeface="Cambria Math" panose="02040503050406030204" pitchFamily="18" charset="0"/>
                              </a:rPr>
                              <m:t> </m:t>
                            </m:r>
                            <m:r>
                              <m:rPr>
                                <m:nor/>
                              </m:rPr>
                              <a:rPr lang="en-US" sz="1600">
                                <a:latin typeface="Cambria Math" panose="02040503050406030204" pitchFamily="18" charset="0"/>
                              </a:rPr>
                              <m:t>Integer</m:t>
                            </m:r>
                          </m:e>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e>
                            </m:d>
                            <m:r>
                              <a:rPr lang="en-US" sz="1600" i="1">
                                <a:latin typeface="Cambria Math" panose="02040503050406030204" pitchFamily="18" charset="0"/>
                              </a:rPr>
                              <m:t>∈</m:t>
                            </m:r>
                            <m:r>
                              <a:rPr lang="en-US" sz="1600" i="1">
                                <a:latin typeface="Cambria Math" panose="02040503050406030204" pitchFamily="18" charset="0"/>
                              </a:rPr>
                              <m:t>𝑆</m:t>
                            </m:r>
                          </m:e>
                          <m:e>
                            <m:r>
                              <a:rPr lang="en-US" sz="1600" b="0" i="1" smtClean="0">
                                <a:latin typeface="Cambria Math" panose="02040503050406030204" pitchFamily="18" charset="0"/>
                              </a:rPr>
                              <m:t>(5)</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𝑡</m:t>
                                </m:r>
                              </m:sub>
                            </m:sSub>
                            <m:r>
                              <a:rPr lang="en-US" sz="1600" i="1">
                                <a:latin typeface="Cambria Math" panose="02040503050406030204" pitchFamily="18" charset="0"/>
                              </a:rPr>
                              <m:t>≥0</m:t>
                            </m:r>
                          </m:e>
                          <m:e>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𝑇</m:t>
                            </m:r>
                          </m:e>
                          <m:e>
                            <m:r>
                              <a:rPr lang="en-US" sz="1600" b="0" i="1" smtClean="0">
                                <a:latin typeface="Cambria Math" panose="02040503050406030204" pitchFamily="18" charset="0"/>
                              </a:rPr>
                              <m:t>(6)</m:t>
                            </m:r>
                          </m:e>
                        </m:mr>
                      </m:m>
                    </m:oMath>
                  </m:oMathPara>
                </a14:m>
                <a:endParaRPr lang="en-US" sz="1600" dirty="0"/>
              </a:p>
            </p:txBody>
          </p:sp>
        </mc:Choice>
        <mc:Fallback xmlns="">
          <p:sp>
            <p:nvSpPr>
              <p:cNvPr id="6" name="TextBox 5">
                <a:extLst>
                  <a:ext uri="{FF2B5EF4-FFF2-40B4-BE49-F238E27FC236}">
                    <a16:creationId xmlns:a16="http://schemas.microsoft.com/office/drawing/2014/main" id="{FAFBCB15-DEAB-443A-B2CE-34E62EAB6D7C}"/>
                  </a:ext>
                </a:extLst>
              </p:cNvPr>
              <p:cNvSpPr txBox="1">
                <a:spLocks noRot="1" noChangeAspect="1" noMove="1" noResize="1" noEditPoints="1" noAdjustHandles="1" noChangeArrowheads="1" noChangeShapeType="1" noTextEdit="1"/>
              </p:cNvSpPr>
              <p:nvPr/>
            </p:nvSpPr>
            <p:spPr>
              <a:xfrm>
                <a:off x="4148421" y="1050679"/>
                <a:ext cx="4656018" cy="1950855"/>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C1A3C07B-FE46-4A0F-8D6D-295B8CB8B4EC}"/>
              </a:ext>
            </a:extLst>
          </p:cNvPr>
          <p:cNvSpPr txBox="1"/>
          <p:nvPr/>
        </p:nvSpPr>
        <p:spPr>
          <a:xfrm>
            <a:off x="206993" y="4118458"/>
            <a:ext cx="1868204" cy="369332"/>
          </a:xfrm>
          <a:prstGeom prst="rect">
            <a:avLst/>
          </a:prstGeom>
          <a:noFill/>
        </p:spPr>
        <p:txBody>
          <a:bodyPr wrap="none" rtlCol="0">
            <a:spAutoFit/>
          </a:bodyPr>
          <a:lstStyle/>
          <a:p>
            <a:r>
              <a:rPr lang="en-US" dirty="0"/>
              <a:t>Adler et al. (2002)</a:t>
            </a:r>
          </a:p>
        </p:txBody>
      </p:sp>
      <p:sp>
        <p:nvSpPr>
          <p:cNvPr id="8" name="TextBox 7">
            <a:extLst>
              <a:ext uri="{FF2B5EF4-FFF2-40B4-BE49-F238E27FC236}">
                <a16:creationId xmlns:a16="http://schemas.microsoft.com/office/drawing/2014/main" id="{D4E564DD-BD1E-4243-902F-DD9945BE3400}"/>
              </a:ext>
            </a:extLst>
          </p:cNvPr>
          <p:cNvSpPr txBox="1"/>
          <p:nvPr/>
        </p:nvSpPr>
        <p:spPr>
          <a:xfrm>
            <a:off x="206992" y="3115131"/>
            <a:ext cx="5606663" cy="923330"/>
          </a:xfrm>
          <a:prstGeom prst="rect">
            <a:avLst/>
          </a:prstGeom>
          <a:noFill/>
        </p:spPr>
        <p:txBody>
          <a:bodyPr wrap="none" rtlCol="0">
            <a:spAutoFit/>
          </a:bodyPr>
          <a:lstStyle/>
          <a:p>
            <a:r>
              <a:rPr lang="en-US" dirty="0"/>
              <a:t>Assumptions:</a:t>
            </a:r>
          </a:p>
          <a:p>
            <a:r>
              <a:rPr lang="en-US" dirty="0"/>
              <a:t>Games cannot end in a tie</a:t>
            </a:r>
          </a:p>
          <a:p>
            <a:r>
              <a:rPr lang="en-US" dirty="0"/>
              <a:t>Ties in the final standings are broken by additional games</a:t>
            </a:r>
          </a:p>
        </p:txBody>
      </p:sp>
      <p:sp>
        <p:nvSpPr>
          <p:cNvPr id="9" name="Rectangle 8">
            <a:extLst>
              <a:ext uri="{FF2B5EF4-FFF2-40B4-BE49-F238E27FC236}">
                <a16:creationId xmlns:a16="http://schemas.microsoft.com/office/drawing/2014/main" id="{C69E7493-DF5E-41B3-8C95-649C6DA95863}"/>
              </a:ext>
            </a:extLst>
          </p:cNvPr>
          <p:cNvSpPr/>
          <p:nvPr/>
        </p:nvSpPr>
        <p:spPr>
          <a:xfrm>
            <a:off x="313393" y="2033990"/>
            <a:ext cx="3609127" cy="18802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B6525C-A851-41AF-B317-72B2CA5D8369}"/>
              </a:ext>
            </a:extLst>
          </p:cNvPr>
          <p:cNvSpPr/>
          <p:nvPr/>
        </p:nvSpPr>
        <p:spPr>
          <a:xfrm>
            <a:off x="339561" y="2281605"/>
            <a:ext cx="352119" cy="23500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4A7703-8E37-4085-B34F-D105697A483A}"/>
              </a:ext>
            </a:extLst>
          </p:cNvPr>
          <p:cNvSpPr/>
          <p:nvPr/>
        </p:nvSpPr>
        <p:spPr>
          <a:xfrm>
            <a:off x="5516994" y="2222009"/>
            <a:ext cx="794759" cy="294599"/>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976F8D-15A8-410F-9924-4CB883A26F4F}"/>
              </a:ext>
            </a:extLst>
          </p:cNvPr>
          <p:cNvSpPr/>
          <p:nvPr/>
        </p:nvSpPr>
        <p:spPr>
          <a:xfrm>
            <a:off x="4204488" y="1075424"/>
            <a:ext cx="2042488" cy="22828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40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5C939EC-2879-4F76-82A4-98AA3165F3A8}"/>
                  </a:ext>
                </a:extLst>
              </p:cNvPr>
              <p:cNvSpPr>
                <a:spLocks noGrp="1"/>
              </p:cNvSpPr>
              <p:nvPr>
                <p:ph type="title"/>
              </p:nvPr>
            </p:nvSpPr>
            <p:spPr/>
            <p:txBody>
              <a:bodyPr>
                <a:normAutofit fontScale="90000"/>
              </a:bodyPr>
              <a:lstStyle/>
              <a:p>
                <a:r>
                  <a:rPr lang="en-US" dirty="0"/>
                  <a:t>FPE Scenario: Team </a:t>
                </a:r>
                <a14:m>
                  <m:oMath xmlns:m="http://schemas.openxmlformats.org/officeDocument/2006/math">
                    <m:r>
                      <a:rPr lang="en-US" i="1" dirty="0" smtClean="0">
                        <a:latin typeface="Cambria Math" panose="02040503050406030204" pitchFamily="18" charset="0"/>
                      </a:rPr>
                      <m:t>𝑖</m:t>
                    </m:r>
                  </m:oMath>
                </a14:m>
                <a:r>
                  <a:rPr lang="en-US" dirty="0"/>
                  <a:t> Finishes in First Place with </a:t>
                </a:r>
                <a14:m>
                  <m:oMath xmlns:m="http://schemas.openxmlformats.org/officeDocument/2006/math">
                    <m:r>
                      <a:rPr lang="en-US" i="1" dirty="0" smtClean="0">
                        <a:latin typeface="Cambria Math" panose="02040503050406030204" pitchFamily="18" charset="0"/>
                      </a:rPr>
                      <m:t>𝑣</m:t>
                    </m:r>
                  </m:oMath>
                </a14:m>
                <a:r>
                  <a:rPr lang="en-US" dirty="0"/>
                  <a:t> Wins</a:t>
                </a:r>
              </a:p>
            </p:txBody>
          </p:sp>
        </mc:Choice>
        <mc:Fallback xmlns="">
          <p:sp>
            <p:nvSpPr>
              <p:cNvPr id="2" name="Title 1">
                <a:extLst>
                  <a:ext uri="{FF2B5EF4-FFF2-40B4-BE49-F238E27FC236}">
                    <a16:creationId xmlns:a16="http://schemas.microsoft.com/office/drawing/2014/main" id="{85C939EC-2879-4F76-82A4-98AA3165F3A8}"/>
                  </a:ext>
                </a:extLst>
              </p:cNvPr>
              <p:cNvSpPr>
                <a:spLocks noGrp="1" noRot="1" noChangeAspect="1" noMove="1" noResize="1" noEditPoints="1" noAdjustHandles="1" noChangeArrowheads="1" noChangeShapeType="1" noTextEdit="1"/>
              </p:cNvSpPr>
              <p:nvPr>
                <p:ph type="title"/>
              </p:nvPr>
            </p:nvSpPr>
            <p:spPr>
              <a:blipFill>
                <a:blip r:embed="rId3"/>
                <a:stretch>
                  <a:fillRect l="-1041"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BDBC529-F804-4B13-BE9D-00832A94D4F5}"/>
                  </a:ext>
                </a:extLst>
              </p:cNvPr>
              <p:cNvSpPr txBox="1"/>
              <p:nvPr/>
            </p:nvSpPr>
            <p:spPr>
              <a:xfrm>
                <a:off x="3992131" y="1439004"/>
                <a:ext cx="4698594" cy="1974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plcHide m:val="on"/>
                          <m:mcs>
                            <m:mc>
                              <m:mcPr>
                                <m:count m:val="4"/>
                                <m:mcJc m:val="center"/>
                              </m:mcPr>
                            </m:mc>
                          </m:mcs>
                          <m:ctrlPr>
                            <a:rPr lang="en-US" sz="1600" i="1" smtClean="0">
                              <a:latin typeface="Cambria Math" panose="02040503050406030204" pitchFamily="18" charset="0"/>
                            </a:rPr>
                          </m:ctrlPr>
                        </m:mPr>
                        <m:mr>
                          <m:e>
                            <m:r>
                              <m:rPr>
                                <m:nor/>
                              </m:rPr>
                              <a:rPr lang="en-US" sz="1600">
                                <a:latin typeface="Cambria Math" panose="02040503050406030204" pitchFamily="18" charset="0"/>
                              </a:rPr>
                              <m:t>s</m:t>
                            </m:r>
                            <m:r>
                              <m:rPr>
                                <m:nor/>
                              </m:rPr>
                              <a:rPr lang="en-US" sz="1600">
                                <a:latin typeface="Cambria Math" panose="02040503050406030204" pitchFamily="18" charset="0"/>
                              </a:rPr>
                              <m:t>.</m:t>
                            </m:r>
                            <m:r>
                              <m:rPr>
                                <m:nor/>
                              </m:rPr>
                              <a:rPr lang="en-US" sz="1600">
                                <a:latin typeface="Cambria Math" panose="02040503050406030204" pitchFamily="18" charset="0"/>
                              </a:rPr>
                              <m:t>t</m:t>
                            </m:r>
                            <m:r>
                              <a:rPr lang="en-US" sz="1600" i="1">
                                <a:latin typeface="Cambria Math" panose="02040503050406030204" pitchFamily="18" charset="0"/>
                              </a:rPr>
                              <m:t>.</m:t>
                            </m:r>
                          </m:e>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𝑣</m:t>
                            </m:r>
                          </m:e>
                          <m:e/>
                          <m:e>
                            <m:d>
                              <m:dPr>
                                <m:ctrlPr>
                                  <a:rPr lang="en-US" sz="1600" i="1" smtClean="0">
                                    <a:latin typeface="Cambria Math" panose="02040503050406030204" pitchFamily="18" charset="0"/>
                                  </a:rPr>
                                </m:ctrlPr>
                              </m:dPr>
                              <m:e>
                                <m:r>
                                  <a:rPr lang="en-US" sz="1600" b="0" i="1" smtClean="0">
                                    <a:latin typeface="Cambria Math" panose="02040503050406030204" pitchFamily="18" charset="0"/>
                                  </a:rPr>
                                  <m:t>7</m:t>
                                </m:r>
                              </m:e>
                            </m:d>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sSup>
                                  <m:sSupPr>
                                    <m:ctrlPr>
                                      <a:rPr lang="en-US" sz="1600" b="0" i="1" smtClean="0">
                                        <a:latin typeface="Cambria Math" panose="02040503050406030204" pitchFamily="18" charset="0"/>
                                      </a:rPr>
                                    </m:ctrlPr>
                                  </m:sSupPr>
                                  <m:e>
                                    <m:r>
                                      <a:rPr lang="en-US" sz="1600" i="1">
                                        <a:latin typeface="Cambria Math" panose="02040503050406030204" pitchFamily="18" charset="0"/>
                                      </a:rPr>
                                      <m:t>𝑡</m:t>
                                    </m:r>
                                  </m:e>
                                  <m:sup>
                                    <m:r>
                                      <a:rPr lang="en-US" sz="1600" b="0" i="1" smtClean="0">
                                        <a:latin typeface="Cambria Math" panose="02040503050406030204" pitchFamily="18" charset="0"/>
                                      </a:rPr>
                                      <m:t>′</m:t>
                                    </m:r>
                                  </m:sup>
                                </m:sSup>
                              </m:sub>
                            </m:sSub>
                            <m:r>
                              <a:rPr lang="en-US" sz="1600" i="1">
                                <a:latin typeface="Cambria Math" panose="02040503050406030204" pitchFamily="18" charset="0"/>
                              </a:rPr>
                              <m:t>≤</m:t>
                            </m:r>
                            <m:r>
                              <a:rPr lang="en-US" sz="1600" i="1">
                                <a:latin typeface="Cambria Math" panose="02040503050406030204" pitchFamily="18" charset="0"/>
                              </a:rPr>
                              <m:t>𝑣</m:t>
                            </m:r>
                          </m:e>
                          <m:e>
                            <m:r>
                              <a:rPr lang="en-US" sz="1600" i="1">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a:latin typeface="Cambria Math" panose="02040503050406030204" pitchFamily="18" charset="0"/>
                                  </a:rPr>
                                  <m:t>𝑡</m:t>
                                </m:r>
                              </m:e>
                              <m:sup>
                                <m:r>
                                  <a:rPr lang="en-US" sz="1600" b="0" i="1" smtClean="0">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𝑇</m:t>
                            </m:r>
                            <m:r>
                              <a:rPr lang="en-US" sz="1600" i="1">
                                <a:latin typeface="Cambria Math" panose="02040503050406030204" pitchFamily="18" charset="0"/>
                              </a:rPr>
                              <m:t>∖{</m:t>
                            </m:r>
                            <m:r>
                              <a:rPr lang="en-US" sz="1600" b="0" i="1" smtClean="0">
                                <a:latin typeface="Cambria Math" panose="02040503050406030204" pitchFamily="18" charset="0"/>
                              </a:rPr>
                              <m:t>𝑖</m:t>
                            </m:r>
                            <m:r>
                              <a:rPr lang="en-US" sz="1600" i="1">
                                <a:latin typeface="Cambria Math" panose="02040503050406030204" pitchFamily="18" charset="0"/>
                              </a:rPr>
                              <m:t>}</m:t>
                            </m:r>
                            <m:r>
                              <a:rPr lang="en-US" sz="1600" i="1" smtClean="0">
                                <a:latin typeface="Cambria Math" panose="02040503050406030204" pitchFamily="18" charset="0"/>
                              </a:rPr>
                              <m:t> </m:t>
                            </m:r>
                          </m:e>
                          <m:e>
                            <m:r>
                              <a:rPr lang="en-US" sz="1600" i="1">
                                <a:latin typeface="Cambria Math" panose="02040503050406030204" pitchFamily="18" charset="0"/>
                              </a:rPr>
                              <m:t>(</m:t>
                            </m:r>
                            <m:r>
                              <a:rPr lang="en-US" sz="1600" b="0" i="1" smtClean="0">
                                <a:latin typeface="Cambria Math" panose="02040503050406030204" pitchFamily="18" charset="0"/>
                              </a:rPr>
                              <m:t>8</m:t>
                            </m:r>
                            <m:r>
                              <a:rPr lang="en-US" sz="1600" i="1">
                                <a:latin typeface="Cambria Math" panose="02040503050406030204" pitchFamily="18" charset="0"/>
                              </a:rPr>
                              <m:t>)</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𝑡</m:t>
                                </m:r>
                              </m:sub>
                            </m:sSub>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sSup>
                                  <m:sSupPr>
                                    <m:ctrlPr>
                                      <a:rPr lang="en-US" sz="1600" i="1">
                                        <a:latin typeface="Cambria Math" panose="02040503050406030204" pitchFamily="18" charset="0"/>
                                      </a:rPr>
                                    </m:ctrlPr>
                                  </m:sSupPr>
                                  <m:e>
                                    <m:r>
                                      <a:rPr lang="en-US" sz="1600" b="0" i="1" smtClean="0">
                                        <a:latin typeface="Cambria Math" panose="02040503050406030204" pitchFamily="18" charset="0"/>
                                      </a:rPr>
                                      <m:t>{</m:t>
                                    </m:r>
                                    <m:r>
                                      <m:rPr>
                                        <m:brk m:alnAt="7"/>
                                      </m:rP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m:t>
                                </m:r>
                                <m:r>
                                  <a:rPr lang="en-US" sz="1600" i="1">
                                    <a:latin typeface="Cambria Math" panose="02040503050406030204" pitchFamily="18" charset="0"/>
                                  </a:rPr>
                                  <m:t>𝑇</m:t>
                                </m:r>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𝑡</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m:t>
                                    </m:r>
                                    <m:r>
                                      <a:rPr lang="en-US" sz="1600" i="1">
                                        <a:latin typeface="Cambria Math" panose="02040503050406030204" pitchFamily="18" charset="0"/>
                                      </a:rPr>
                                      <m:t>𝑡</m:t>
                                    </m:r>
                                  </m:e>
                                </m:d>
                                <m:r>
                                  <a:rPr lang="en-US" sz="1600" b="0" i="1" smtClean="0">
                                    <a:latin typeface="Cambria Math" panose="02040503050406030204" pitchFamily="18" charset="0"/>
                                  </a:rPr>
                                  <m:t>∈</m:t>
                                </m:r>
                                <m:r>
                                  <a:rPr lang="en-US" sz="1600" b="0" i="1" smtClean="0">
                                    <a:latin typeface="Cambria Math" panose="02040503050406030204" pitchFamily="18" charset="0"/>
                                  </a:rPr>
                                  <m:t>𝑆</m:t>
                                </m:r>
                                <m:r>
                                  <a:rPr lang="en-US" sz="1600" i="1">
                                    <a:latin typeface="Cambria Math" panose="02040503050406030204" pitchFamily="18" charset="0"/>
                                  </a:rPr>
                                  <m:t>}</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e>
                            </m:nary>
                          </m:e>
                          <m:e>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𝑇</m:t>
                            </m:r>
                          </m:e>
                          <m:e>
                            <m:r>
                              <a:rPr lang="en-US" sz="1600" b="0" i="1" smtClean="0">
                                <a:latin typeface="Cambria Math" panose="02040503050406030204" pitchFamily="18" charset="0"/>
                              </a:rPr>
                              <m:t>(3)</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e>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e>
                            </m:d>
                            <m:r>
                              <a:rPr lang="en-US" sz="1600" i="1">
                                <a:latin typeface="Cambria Math" panose="02040503050406030204" pitchFamily="18" charset="0"/>
                              </a:rPr>
                              <m:t>∈</m:t>
                            </m:r>
                            <m:r>
                              <a:rPr lang="en-US" sz="1600" i="1">
                                <a:latin typeface="Cambria Math" panose="02040503050406030204" pitchFamily="18" charset="0"/>
                              </a:rPr>
                              <m:t>𝑆</m:t>
                            </m:r>
                          </m:e>
                          <m:e>
                            <m:r>
                              <a:rPr lang="en-US" sz="1600" i="1">
                                <a:latin typeface="Cambria Math" panose="02040503050406030204" pitchFamily="18" charset="0"/>
                              </a:rPr>
                              <m:t>(</m:t>
                            </m:r>
                            <m:r>
                              <a:rPr lang="en-US" sz="1600" b="0" i="1" smtClean="0">
                                <a:latin typeface="Cambria Math" panose="02040503050406030204" pitchFamily="18" charset="0"/>
                              </a:rPr>
                              <m:t>4</m:t>
                            </m:r>
                            <m:r>
                              <a:rPr lang="en-US" sz="1600" i="1">
                                <a:latin typeface="Cambria Math" panose="02040503050406030204" pitchFamily="18" charset="0"/>
                              </a:rPr>
                              <m:t>)</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𝑡</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sub>
                            </m:sSub>
                            <m:r>
                              <a:rPr lang="en-US" sz="1600" i="1">
                                <a:latin typeface="Cambria Math" panose="02040503050406030204" pitchFamily="18" charset="0"/>
                              </a:rPr>
                              <m:t>≥0 </m:t>
                            </m:r>
                            <m:r>
                              <m:rPr>
                                <m:nor/>
                              </m:rPr>
                              <a:rPr lang="en-US" sz="1600">
                                <a:latin typeface="Cambria Math" panose="02040503050406030204" pitchFamily="18" charset="0"/>
                              </a:rPr>
                              <m:t>and</m:t>
                            </m:r>
                            <m:r>
                              <m:rPr>
                                <m:nor/>
                              </m:rPr>
                              <a:rPr lang="en-US" sz="1600">
                                <a:latin typeface="Cambria Math" panose="02040503050406030204" pitchFamily="18" charset="0"/>
                              </a:rPr>
                              <m:t> </m:t>
                            </m:r>
                            <m:r>
                              <m:rPr>
                                <m:nor/>
                              </m:rPr>
                              <a:rPr lang="en-US" sz="1600">
                                <a:latin typeface="Cambria Math" panose="02040503050406030204" pitchFamily="18" charset="0"/>
                              </a:rPr>
                              <m:t>Integer</m:t>
                            </m:r>
                          </m:e>
                          <m:e>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m:t>
                                    </m:r>
                                  </m:sup>
                                </m:sSup>
                              </m:e>
                            </m:d>
                            <m:r>
                              <a:rPr lang="en-US" sz="1600" i="1">
                                <a:latin typeface="Cambria Math" panose="02040503050406030204" pitchFamily="18" charset="0"/>
                              </a:rPr>
                              <m:t>∈</m:t>
                            </m:r>
                            <m:r>
                              <a:rPr lang="en-US" sz="1600" i="1">
                                <a:latin typeface="Cambria Math" panose="02040503050406030204" pitchFamily="18" charset="0"/>
                              </a:rPr>
                              <m:t>𝑆</m:t>
                            </m:r>
                          </m:e>
                          <m:e>
                            <m:r>
                              <a:rPr lang="en-US" sz="1600" b="0" i="1" smtClean="0">
                                <a:latin typeface="Cambria Math" panose="02040503050406030204" pitchFamily="18" charset="0"/>
                              </a:rPr>
                              <m:t>(5)</m:t>
                            </m:r>
                          </m:e>
                        </m:mr>
                        <m:mr>
                          <m:e/>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𝑡</m:t>
                                </m:r>
                              </m:sub>
                            </m:sSub>
                            <m:r>
                              <a:rPr lang="en-US" sz="1600" i="1">
                                <a:latin typeface="Cambria Math" panose="02040503050406030204" pitchFamily="18" charset="0"/>
                              </a:rPr>
                              <m:t>≥0</m:t>
                            </m:r>
                          </m:e>
                          <m:e>
                            <m:r>
                              <a:rPr lang="en-US" sz="1600" i="1">
                                <a:latin typeface="Cambria Math" panose="02040503050406030204" pitchFamily="18" charset="0"/>
                              </a:rPr>
                              <m:t>∀</m:t>
                            </m:r>
                            <m:r>
                              <a:rPr lang="en-US" sz="1600" i="1">
                                <a:latin typeface="Cambria Math" panose="02040503050406030204" pitchFamily="18" charset="0"/>
                              </a:rPr>
                              <m:t>𝑡</m:t>
                            </m:r>
                            <m:r>
                              <a:rPr lang="en-US" sz="1600" i="1">
                                <a:latin typeface="Cambria Math" panose="02040503050406030204" pitchFamily="18" charset="0"/>
                              </a:rPr>
                              <m:t>∈</m:t>
                            </m:r>
                            <m:r>
                              <a:rPr lang="en-US" sz="1600" i="1">
                                <a:latin typeface="Cambria Math" panose="02040503050406030204" pitchFamily="18" charset="0"/>
                              </a:rPr>
                              <m:t>𝑇</m:t>
                            </m:r>
                          </m:e>
                          <m:e>
                            <m:r>
                              <a:rPr lang="en-US" sz="1600" b="0" i="1" smtClean="0">
                                <a:latin typeface="Cambria Math" panose="02040503050406030204" pitchFamily="18" charset="0"/>
                              </a:rPr>
                              <m:t>(6)</m:t>
                            </m:r>
                          </m:e>
                        </m:mr>
                      </m:m>
                    </m:oMath>
                  </m:oMathPara>
                </a14:m>
                <a:endParaRPr lang="en-US" sz="1600" dirty="0"/>
              </a:p>
            </p:txBody>
          </p:sp>
        </mc:Choice>
        <mc:Fallback xmlns="">
          <p:sp>
            <p:nvSpPr>
              <p:cNvPr id="4" name="TextBox 3">
                <a:extLst>
                  <a:ext uri="{FF2B5EF4-FFF2-40B4-BE49-F238E27FC236}">
                    <a16:creationId xmlns:a16="http://schemas.microsoft.com/office/drawing/2014/main" id="{6BDBC529-F804-4B13-BE9D-00832A94D4F5}"/>
                  </a:ext>
                </a:extLst>
              </p:cNvPr>
              <p:cNvSpPr txBox="1">
                <a:spLocks noRot="1" noChangeAspect="1" noMove="1" noResize="1" noEditPoints="1" noAdjustHandles="1" noChangeArrowheads="1" noChangeShapeType="1" noTextEdit="1"/>
              </p:cNvSpPr>
              <p:nvPr/>
            </p:nvSpPr>
            <p:spPr>
              <a:xfrm>
                <a:off x="3992131" y="1439004"/>
                <a:ext cx="4698594" cy="197432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980C36-83B2-4AFB-A13B-E71D79A33AEC}"/>
                  </a:ext>
                </a:extLst>
              </p:cNvPr>
              <p:cNvSpPr txBox="1"/>
              <p:nvPr/>
            </p:nvSpPr>
            <p:spPr>
              <a:xfrm>
                <a:off x="35168" y="1439004"/>
                <a:ext cx="3836370" cy="1955728"/>
              </a:xfrm>
              <a:prstGeom prst="rect">
                <a:avLst/>
              </a:prstGeom>
              <a:noFill/>
              <a:ln>
                <a:solidFill>
                  <a:schemeClr val="accent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𝑇</m:t>
                            </m:r>
                          </m:e>
                          <m:e>
                            <m:r>
                              <m:rPr>
                                <m:nor/>
                              </m:rPr>
                              <a:rPr lang="en-US" b="0" i="0" smtClean="0">
                                <a:latin typeface="Cambria Math" panose="02040503050406030204" pitchFamily="18" charset="0"/>
                              </a:rPr>
                              <m:t>Set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Teams</m:t>
                            </m:r>
                          </m:e>
                        </m:mr>
                        <m:mr>
                          <m:e>
                            <m:r>
                              <a:rPr lang="en-US" b="0" i="1" smtClean="0">
                                <a:latin typeface="Cambria Math" panose="02040503050406030204" pitchFamily="18" charset="0"/>
                              </a:rPr>
                              <m:t>𝑆</m:t>
                            </m:r>
                          </m:e>
                          <m:e>
                            <m:r>
                              <m:rPr>
                                <m:nor/>
                              </m:rPr>
                              <a:rPr lang="en-US">
                                <a:latin typeface="Cambria Math" panose="02040503050406030204" pitchFamily="18" charset="0"/>
                              </a:rPr>
                              <m:t>Set</m:t>
                            </m:r>
                            <m:r>
                              <m:rPr>
                                <m:nor/>
                              </m:rPr>
                              <a:rPr lang="en-US">
                                <a:latin typeface="Cambria Math" panose="02040503050406030204" pitchFamily="18" charset="0"/>
                              </a:rPr>
                              <m:t> </m:t>
                            </m:r>
                            <m:r>
                              <m:rPr>
                                <m:nor/>
                              </m:rPr>
                              <a:rPr lang="en-US">
                                <a:latin typeface="Cambria Math" panose="02040503050406030204" pitchFamily="18" charset="0"/>
                              </a:rPr>
                              <m:t>of</m:t>
                            </m:r>
                            <m:r>
                              <m:rPr>
                                <m:nor/>
                              </m:rPr>
                              <a:rPr lang="en-US">
                                <a:latin typeface="Cambria Math" panose="02040503050406030204" pitchFamily="18" charset="0"/>
                              </a:rPr>
                              <m:t> </m:t>
                            </m:r>
                            <m:r>
                              <m:rPr>
                                <m:nor/>
                              </m:rPr>
                              <a:rPr lang="en-US" b="0" i="0" smtClean="0">
                                <a:latin typeface="Cambria Math" panose="02040503050406030204" pitchFamily="18" charset="0"/>
                              </a:rPr>
                              <m:t>Series</m:t>
                            </m:r>
                            <m:r>
                              <m:rPr>
                                <m:nor/>
                              </m:rPr>
                              <a:rPr lang="en-US" b="0" i="0" smtClean="0">
                                <a:latin typeface="Cambria Math" panose="02040503050406030204" pitchFamily="18" charset="0"/>
                              </a:rPr>
                              <m:t> </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e>
                          <m:e>
                            <m:r>
                              <m:rPr>
                                <m:nor/>
                              </m:rPr>
                              <a:rPr lang="en-US" b="0" i="0" smtClean="0">
                                <a:latin typeface="Cambria Math" panose="02040503050406030204" pitchFamily="18" charset="0"/>
                              </a:rPr>
                              <m:t># </m:t>
                            </m:r>
                            <m:r>
                              <m:rPr>
                                <m:nor/>
                              </m:rPr>
                              <a:rPr lang="en-US" b="0" i="0" smtClean="0">
                                <a:latin typeface="Cambria Math" panose="02040503050406030204" pitchFamily="18" charset="0"/>
                              </a:rPr>
                              <m:t>of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games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left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 </m:t>
                            </m:r>
                            <m:r>
                              <m:rPr>
                                <m:nor/>
                              </m:rPr>
                              <a:rPr lang="en-US" b="0" i="0" smtClean="0">
                                <a:latin typeface="Cambria Math" panose="02040503050406030204" pitchFamily="18" charset="0"/>
                              </a:rPr>
                              <m:t>vs</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m:rPr>
                                <m:nor/>
                              </m:rPr>
                              <a:rPr lang="en-US" b="0" i="0" smtClean="0">
                                <a:latin typeface="Cambria Math" panose="02040503050406030204" pitchFamily="18" charset="0"/>
                              </a:rPr>
                              <m:t>series</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e>
                          <m:e>
                            <m:r>
                              <m:rPr>
                                <m:nor/>
                              </m:rPr>
                              <a:rPr lang="en-US" b="0" i="0" smtClean="0">
                                <a:latin typeface="Cambria Math" panose="02040503050406030204" pitchFamily="18" charset="0"/>
                              </a:rPr>
                              <m:t># </m:t>
                            </m:r>
                            <m:r>
                              <m:rPr>
                                <m:nor/>
                              </m:rPr>
                              <a:rPr lang="en-US" b="0" i="0" smtClean="0">
                                <a:latin typeface="Cambria Math" panose="02040503050406030204" pitchFamily="18" charset="0"/>
                              </a:rPr>
                              <m:t>games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team</m:t>
                            </m:r>
                            <m:r>
                              <m:rPr>
                                <m:nor/>
                              </m:rPr>
                              <a:rPr lang="en-US" b="0" i="0" smtClean="0">
                                <a:latin typeface="Cambria Math" panose="02040503050406030204" pitchFamily="18" charset="0"/>
                              </a:rPr>
                              <m:t> </m:t>
                            </m:r>
                            <m:r>
                              <a:rPr lang="en-US" i="1">
                                <a:latin typeface="Cambria Math" panose="02040503050406030204" pitchFamily="18" charset="0"/>
                              </a:rPr>
                              <m:t>𝑡</m:t>
                            </m:r>
                            <m:r>
                              <m:rPr>
                                <m:nor/>
                              </m:rPr>
                              <a:rPr lang="en-US" b="0" i="0" smtClean="0">
                                <a:latin typeface="Cambria Math" panose="02040503050406030204" pitchFamily="18" charset="0"/>
                              </a:rPr>
                              <m:t> </m:t>
                            </m:r>
                            <m:r>
                              <m:rPr>
                                <m:nor/>
                              </m:rPr>
                              <a:rPr lang="en-US" b="0" i="0" smtClean="0">
                                <a:latin typeface="Cambria Math" panose="02040503050406030204" pitchFamily="18" charset="0"/>
                              </a:rPr>
                              <m:t>has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won</m:t>
                            </m:r>
                          </m:e>
                        </m:mr>
                        <m:mr>
                          <m:e>
                            <m:r>
                              <a:rPr lang="en-US" b="0" i="1" smtClean="0">
                                <a:latin typeface="Cambria Math" panose="02040503050406030204" pitchFamily="18" charset="0"/>
                              </a:rPr>
                              <m:t>𝑣</m:t>
                            </m:r>
                          </m:e>
                          <m:e>
                            <m:r>
                              <m:rPr>
                                <m:nor/>
                              </m:rPr>
                              <a:rPr lang="en-US" b="0" i="0" smtClean="0">
                                <a:latin typeface="Cambria Math" panose="02040503050406030204" pitchFamily="18" charset="0"/>
                              </a:rPr>
                              <m:t>First</m:t>
                            </m:r>
                            <m:r>
                              <m:rPr>
                                <m:nor/>
                              </m:rPr>
                              <a:rPr lang="en-US" b="0" i="0" smtClean="0">
                                <a:latin typeface="Cambria Math" panose="02040503050406030204" pitchFamily="18" charset="0"/>
                              </a:rPr>
                              <m:t>−</m:t>
                            </m:r>
                            <m:r>
                              <m:rPr>
                                <m:nor/>
                              </m:rPr>
                              <a:rPr lang="en-US" b="0" i="0" smtClean="0">
                                <a:latin typeface="Cambria Math" panose="02040503050406030204" pitchFamily="18" charset="0"/>
                              </a:rPr>
                              <m:t>Place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Threshold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Value</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b>
                            </m:sSub>
                          </m:e>
                          <m:e>
                            <m:r>
                              <m:rPr>
                                <m:nor/>
                              </m:rPr>
                              <a:rPr lang="en-US">
                                <a:latin typeface="Cambria Math" panose="02040503050406030204" pitchFamily="18" charset="0"/>
                              </a:rPr>
                              <m:t># </m:t>
                            </m:r>
                            <m:r>
                              <m:rPr>
                                <m:nor/>
                              </m:rPr>
                              <a:rPr lang="en-US">
                                <a:latin typeface="Cambria Math" panose="02040503050406030204" pitchFamily="18" charset="0"/>
                              </a:rPr>
                              <m:t>games</m:t>
                            </m:r>
                            <m:r>
                              <m:rPr>
                                <m:nor/>
                              </m:rPr>
                              <a:rPr lang="en-US" b="0" i="0" smtClean="0">
                                <a:latin typeface="Cambria Math" panose="02040503050406030204" pitchFamily="18" charset="0"/>
                              </a:rPr>
                              <m:t> </m:t>
                            </m:r>
                            <m:r>
                              <a:rPr lang="en-US" i="1">
                                <a:latin typeface="Cambria Math" panose="02040503050406030204" pitchFamily="18" charset="0"/>
                              </a:rPr>
                              <m:t>𝑡</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wins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against</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𝑡</m:t>
                                </m:r>
                              </m:e>
                              <m:sup>
                                <m:r>
                                  <a:rPr lang="en-US" i="1">
                                    <a:latin typeface="Cambria Math" panose="02040503050406030204" pitchFamily="18" charset="0"/>
                                  </a:rPr>
                                  <m:t>′</m:t>
                                </m:r>
                              </m:sup>
                            </m:sSup>
                            <m:r>
                              <m:rPr>
                                <m:nor/>
                              </m:rPr>
                              <a:rPr lang="en-US">
                                <a:latin typeface="Cambria Math" panose="02040503050406030204" pitchFamily="18" charset="0"/>
                              </a:rPr>
                              <m:t>series</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e>
                          <m:e>
                            <m:r>
                              <m:rPr>
                                <m:nor/>
                              </m:rPr>
                              <a:rPr lang="en-US">
                                <a:latin typeface="Cambria Math" panose="02040503050406030204" pitchFamily="18" charset="0"/>
                              </a:rPr>
                              <m:t># </m:t>
                            </m:r>
                            <m:r>
                              <m:rPr>
                                <m:nor/>
                              </m:rPr>
                              <a:rPr lang="en-US">
                                <a:latin typeface="Cambria Math" panose="02040503050406030204" pitchFamily="18" charset="0"/>
                              </a:rPr>
                              <m:t>games</m:t>
                            </m:r>
                            <m:r>
                              <m:rPr>
                                <m:nor/>
                              </m:rPr>
                              <a:rPr lang="en-US">
                                <a:latin typeface="Cambria Math" panose="02040503050406030204" pitchFamily="18" charset="0"/>
                              </a:rPr>
                              <m:t> </m:t>
                            </m:r>
                            <m:r>
                              <m:rPr>
                                <m:nor/>
                              </m:rPr>
                              <a:rPr lang="en-US">
                                <a:latin typeface="Cambria Math" panose="02040503050406030204" pitchFamily="18" charset="0"/>
                              </a:rPr>
                              <m:t>team</m:t>
                            </m:r>
                            <m:r>
                              <m:rPr>
                                <m:nor/>
                              </m:rPr>
                              <a:rPr lang="en-US">
                                <a:latin typeface="Cambria Math" panose="02040503050406030204" pitchFamily="18" charset="0"/>
                              </a:rPr>
                              <m:t> </m:t>
                            </m:r>
                            <m:r>
                              <a:rPr lang="en-US" i="1">
                                <a:latin typeface="Cambria Math" panose="02040503050406030204" pitchFamily="18" charset="0"/>
                              </a:rPr>
                              <m:t>𝑡</m:t>
                            </m:r>
                            <m:r>
                              <m:rPr>
                                <m:nor/>
                              </m:rPr>
                              <a:rPr lang="en-US">
                                <a:latin typeface="Cambria Math" panose="02040503050406030204" pitchFamily="18" charset="0"/>
                              </a:rPr>
                              <m:t> </m:t>
                            </m:r>
                            <m:r>
                              <m:rPr>
                                <m:nor/>
                              </m:rPr>
                              <a:rPr lang="en-US">
                                <a:latin typeface="Cambria Math" panose="02040503050406030204" pitchFamily="18" charset="0"/>
                              </a:rPr>
                              <m:t>wins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in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scenario</m:t>
                            </m:r>
                          </m:e>
                        </m:mr>
                      </m:m>
                    </m:oMath>
                  </m:oMathPara>
                </a14:m>
                <a:endParaRPr lang="en-US" dirty="0"/>
              </a:p>
            </p:txBody>
          </p:sp>
        </mc:Choice>
        <mc:Fallback xmlns="">
          <p:sp>
            <p:nvSpPr>
              <p:cNvPr id="7" name="TextBox 6">
                <a:extLst>
                  <a:ext uri="{FF2B5EF4-FFF2-40B4-BE49-F238E27FC236}">
                    <a16:creationId xmlns:a16="http://schemas.microsoft.com/office/drawing/2014/main" id="{ED980C36-83B2-4AFB-A13B-E71D79A33AEC}"/>
                  </a:ext>
                </a:extLst>
              </p:cNvPr>
              <p:cNvSpPr txBox="1">
                <a:spLocks noRot="1" noChangeAspect="1" noMove="1" noResize="1" noEditPoints="1" noAdjustHandles="1" noChangeArrowheads="1" noChangeShapeType="1" noTextEdit="1"/>
              </p:cNvSpPr>
              <p:nvPr/>
            </p:nvSpPr>
            <p:spPr>
              <a:xfrm>
                <a:off x="35168" y="1439004"/>
                <a:ext cx="3836370" cy="1955728"/>
              </a:xfrm>
              <a:prstGeom prst="rect">
                <a:avLst/>
              </a:prstGeom>
              <a:blipFill>
                <a:blip r:embed="rId5"/>
                <a:stretch>
                  <a:fillRect/>
                </a:stretch>
              </a:blipFill>
              <a:ln>
                <a:solidFill>
                  <a:schemeClr val="accent1"/>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19B9E130-29EB-4DC4-8B69-A21F8859927F}"/>
              </a:ext>
            </a:extLst>
          </p:cNvPr>
          <p:cNvSpPr/>
          <p:nvPr/>
        </p:nvSpPr>
        <p:spPr>
          <a:xfrm>
            <a:off x="4678352" y="1439004"/>
            <a:ext cx="4012373" cy="517983"/>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93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B304E01-6DE0-41BB-8BEF-564C982924DE}"/>
              </a:ext>
            </a:extLst>
          </p:cNvPr>
          <p:cNvGraphicFramePr>
            <a:graphicFrameLocks noGrp="1"/>
          </p:cNvGraphicFramePr>
          <p:nvPr>
            <p:ph sz="half" idx="14"/>
            <p:extLst>
              <p:ext uri="{D42A27DB-BD31-4B8C-83A1-F6EECF244321}">
                <p14:modId xmlns:p14="http://schemas.microsoft.com/office/powerpoint/2010/main" val="1041282799"/>
              </p:ext>
            </p:extLst>
          </p:nvPr>
        </p:nvGraphicFramePr>
        <p:xfrm>
          <a:off x="468313" y="1029491"/>
          <a:ext cx="3310731" cy="2595880"/>
        </p:xfrm>
        <a:graphic>
          <a:graphicData uri="http://schemas.openxmlformats.org/drawingml/2006/table">
            <a:tbl>
              <a:tblPr firstRow="1" bandRow="1">
                <a:tableStyleId>{5C22544A-7EE6-4342-B048-85BDC9FD1C3A}</a:tableStyleId>
              </a:tblPr>
              <a:tblGrid>
                <a:gridCol w="1467643">
                  <a:extLst>
                    <a:ext uri="{9D8B030D-6E8A-4147-A177-3AD203B41FA5}">
                      <a16:colId xmlns:a16="http://schemas.microsoft.com/office/drawing/2014/main" val="3169686489"/>
                    </a:ext>
                  </a:extLst>
                </a:gridCol>
                <a:gridCol w="739511">
                  <a:extLst>
                    <a:ext uri="{9D8B030D-6E8A-4147-A177-3AD203B41FA5}">
                      <a16:colId xmlns:a16="http://schemas.microsoft.com/office/drawing/2014/main" val="2867971148"/>
                    </a:ext>
                  </a:extLst>
                </a:gridCol>
                <a:gridCol w="1103577">
                  <a:extLst>
                    <a:ext uri="{9D8B030D-6E8A-4147-A177-3AD203B41FA5}">
                      <a16:colId xmlns:a16="http://schemas.microsoft.com/office/drawing/2014/main" val="1260261641"/>
                    </a:ext>
                  </a:extLst>
                </a:gridCol>
              </a:tblGrid>
              <a:tr h="370840">
                <a:tc>
                  <a:txBody>
                    <a:bodyPr/>
                    <a:lstStyle/>
                    <a:p>
                      <a:r>
                        <a:rPr lang="en-US" dirty="0"/>
                        <a:t>Team</a:t>
                      </a:r>
                    </a:p>
                  </a:txBody>
                  <a:tcPr/>
                </a:tc>
                <a:tc>
                  <a:txBody>
                    <a:bodyPr/>
                    <a:lstStyle/>
                    <a:p>
                      <a:r>
                        <a:rPr lang="en-US" dirty="0"/>
                        <a:t>Wins</a:t>
                      </a:r>
                    </a:p>
                  </a:txBody>
                  <a:tcPr/>
                </a:tc>
                <a:tc>
                  <a:txBody>
                    <a:bodyPr/>
                    <a:lstStyle/>
                    <a:p>
                      <a:r>
                        <a:rPr lang="en-US" dirty="0"/>
                        <a:t>Losses</a:t>
                      </a:r>
                    </a:p>
                  </a:txBody>
                  <a:tcPr/>
                </a:tc>
                <a:extLst>
                  <a:ext uri="{0D108BD9-81ED-4DB2-BD59-A6C34878D82A}">
                    <a16:rowId xmlns:a16="http://schemas.microsoft.com/office/drawing/2014/main" val="16389510"/>
                  </a:ext>
                </a:extLst>
              </a:tr>
              <a:tr h="370840">
                <a:tc>
                  <a:txBody>
                    <a:bodyPr/>
                    <a:lstStyle/>
                    <a:p>
                      <a:r>
                        <a:rPr lang="en-US" dirty="0"/>
                        <a:t>Seattle</a:t>
                      </a:r>
                    </a:p>
                  </a:txBody>
                  <a:tcPr/>
                </a:tc>
                <a:tc>
                  <a:txBody>
                    <a:bodyPr/>
                    <a:lstStyle/>
                    <a:p>
                      <a:r>
                        <a:rPr lang="en-US" dirty="0"/>
                        <a:t>16</a:t>
                      </a:r>
                    </a:p>
                  </a:txBody>
                  <a:tcPr/>
                </a:tc>
                <a:tc>
                  <a:txBody>
                    <a:bodyPr/>
                    <a:lstStyle/>
                    <a:p>
                      <a:r>
                        <a:rPr lang="en-US" dirty="0"/>
                        <a:t>5</a:t>
                      </a:r>
                    </a:p>
                  </a:txBody>
                  <a:tcPr/>
                </a:tc>
                <a:extLst>
                  <a:ext uri="{0D108BD9-81ED-4DB2-BD59-A6C34878D82A}">
                    <a16:rowId xmlns:a16="http://schemas.microsoft.com/office/drawing/2014/main" val="857260579"/>
                  </a:ext>
                </a:extLst>
              </a:tr>
              <a:tr h="370840">
                <a:tc>
                  <a:txBody>
                    <a:bodyPr/>
                    <a:lstStyle/>
                    <a:p>
                      <a:r>
                        <a:rPr lang="en-US" dirty="0"/>
                        <a:t>Las Vegas</a:t>
                      </a:r>
                    </a:p>
                  </a:txBody>
                  <a:tcPr/>
                </a:tc>
                <a:tc>
                  <a:txBody>
                    <a:bodyPr/>
                    <a:lstStyle/>
                    <a:p>
                      <a:r>
                        <a:rPr lang="en-US" dirty="0"/>
                        <a:t>15</a:t>
                      </a:r>
                    </a:p>
                  </a:txBody>
                  <a:tcPr/>
                </a:tc>
                <a:tc>
                  <a:txBody>
                    <a:bodyPr/>
                    <a:lstStyle/>
                    <a:p>
                      <a:r>
                        <a:rPr lang="en-US" dirty="0"/>
                        <a:t>6</a:t>
                      </a:r>
                    </a:p>
                  </a:txBody>
                  <a:tcPr/>
                </a:tc>
                <a:extLst>
                  <a:ext uri="{0D108BD9-81ED-4DB2-BD59-A6C34878D82A}">
                    <a16:rowId xmlns:a16="http://schemas.microsoft.com/office/drawing/2014/main" val="2449992937"/>
                  </a:ext>
                </a:extLst>
              </a:tr>
              <a:tr h="370840">
                <a:tc>
                  <a:txBody>
                    <a:bodyPr/>
                    <a:lstStyle/>
                    <a:p>
                      <a:r>
                        <a:rPr lang="en-US" dirty="0"/>
                        <a:t>Connecticut</a:t>
                      </a:r>
                    </a:p>
                  </a:txBody>
                  <a:tcPr/>
                </a:tc>
                <a:tc>
                  <a:txBody>
                    <a:bodyPr/>
                    <a:lstStyle/>
                    <a:p>
                      <a:r>
                        <a:rPr lang="en-US" dirty="0"/>
                        <a:t>14</a:t>
                      </a:r>
                    </a:p>
                  </a:txBody>
                  <a:tcPr/>
                </a:tc>
                <a:tc>
                  <a:txBody>
                    <a:bodyPr/>
                    <a:lstStyle/>
                    <a:p>
                      <a:r>
                        <a:rPr lang="en-US" dirty="0"/>
                        <a:t>6</a:t>
                      </a:r>
                    </a:p>
                  </a:txBody>
                  <a:tcPr/>
                </a:tc>
                <a:extLst>
                  <a:ext uri="{0D108BD9-81ED-4DB2-BD59-A6C34878D82A}">
                    <a16:rowId xmlns:a16="http://schemas.microsoft.com/office/drawing/2014/main" val="2256684642"/>
                  </a:ext>
                </a:extLst>
              </a:tr>
              <a:tr h="370840">
                <a:tc>
                  <a:txBody>
                    <a:bodyPr/>
                    <a:lstStyle/>
                    <a:p>
                      <a:r>
                        <a:rPr lang="en-US" dirty="0"/>
                        <a:t>Minnesota</a:t>
                      </a:r>
                    </a:p>
                  </a:txBody>
                  <a:tcPr/>
                </a:tc>
                <a:tc>
                  <a:txBody>
                    <a:bodyPr/>
                    <a:lstStyle/>
                    <a:p>
                      <a:r>
                        <a:rPr lang="en-US" dirty="0"/>
                        <a:t>14</a:t>
                      </a:r>
                    </a:p>
                  </a:txBody>
                  <a:tcPr/>
                </a:tc>
                <a:tc>
                  <a:txBody>
                    <a:bodyPr/>
                    <a:lstStyle/>
                    <a:p>
                      <a:r>
                        <a:rPr lang="en-US" dirty="0"/>
                        <a:t>7</a:t>
                      </a:r>
                    </a:p>
                  </a:txBody>
                  <a:tcPr/>
                </a:tc>
                <a:extLst>
                  <a:ext uri="{0D108BD9-81ED-4DB2-BD59-A6C34878D82A}">
                    <a16:rowId xmlns:a16="http://schemas.microsoft.com/office/drawing/2014/main" val="898140822"/>
                  </a:ext>
                </a:extLst>
              </a:tr>
              <a:tr h="370840">
                <a:tc>
                  <a:txBody>
                    <a:bodyPr/>
                    <a:lstStyle/>
                    <a:p>
                      <a:r>
                        <a:rPr lang="en-US" dirty="0"/>
                        <a:t>Chicago</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3947573584"/>
                  </a:ext>
                </a:extLst>
              </a:tr>
              <a:tr h="370840">
                <a:tc>
                  <a:txBody>
                    <a:bodyPr/>
                    <a:lstStyle/>
                    <a:p>
                      <a:r>
                        <a:rPr lang="en-US" dirty="0"/>
                        <a:t>Total</a:t>
                      </a:r>
                    </a:p>
                  </a:txBody>
                  <a:tcPr/>
                </a:tc>
                <a:tc>
                  <a:txBody>
                    <a:bodyPr/>
                    <a:lstStyle/>
                    <a:p>
                      <a:r>
                        <a:rPr lang="en-US" dirty="0"/>
                        <a:t>69</a:t>
                      </a:r>
                    </a:p>
                  </a:txBody>
                  <a:tcPr/>
                </a:tc>
                <a:tc>
                  <a:txBody>
                    <a:bodyPr/>
                    <a:lstStyle/>
                    <a:p>
                      <a:endParaRPr lang="en-US" dirty="0"/>
                    </a:p>
                  </a:txBody>
                  <a:tcPr/>
                </a:tc>
                <a:extLst>
                  <a:ext uri="{0D108BD9-81ED-4DB2-BD59-A6C34878D82A}">
                    <a16:rowId xmlns:a16="http://schemas.microsoft.com/office/drawing/2014/main" val="4049657066"/>
                  </a:ext>
                </a:extLst>
              </a:tr>
            </a:tbl>
          </a:graphicData>
        </a:graphic>
      </p:graphicFrame>
      <p:graphicFrame>
        <p:nvGraphicFramePr>
          <p:cNvPr id="6" name="Table 6">
            <a:extLst>
              <a:ext uri="{FF2B5EF4-FFF2-40B4-BE49-F238E27FC236}">
                <a16:creationId xmlns:a16="http://schemas.microsoft.com/office/drawing/2014/main" id="{9BE21449-44C9-47DF-A280-90F7725BA8C5}"/>
              </a:ext>
            </a:extLst>
          </p:cNvPr>
          <p:cNvGraphicFramePr>
            <a:graphicFrameLocks noGrp="1"/>
          </p:cNvGraphicFramePr>
          <p:nvPr>
            <p:ph sz="half" idx="15"/>
            <p:extLst>
              <p:ext uri="{D42A27DB-BD31-4B8C-83A1-F6EECF244321}">
                <p14:modId xmlns:p14="http://schemas.microsoft.com/office/powerpoint/2010/main" val="433633461"/>
              </p:ext>
            </p:extLst>
          </p:nvPr>
        </p:nvGraphicFramePr>
        <p:xfrm>
          <a:off x="5000625" y="1029491"/>
          <a:ext cx="3675062" cy="3235960"/>
        </p:xfrm>
        <a:graphic>
          <a:graphicData uri="http://schemas.openxmlformats.org/drawingml/2006/table">
            <a:tbl>
              <a:tblPr firstRow="1" bandRow="1">
                <a:tableStyleId>{5C22544A-7EE6-4342-B048-85BDC9FD1C3A}</a:tableStyleId>
              </a:tblPr>
              <a:tblGrid>
                <a:gridCol w="2578894">
                  <a:extLst>
                    <a:ext uri="{9D8B030D-6E8A-4147-A177-3AD203B41FA5}">
                      <a16:colId xmlns:a16="http://schemas.microsoft.com/office/drawing/2014/main" val="4093754554"/>
                    </a:ext>
                  </a:extLst>
                </a:gridCol>
                <a:gridCol w="1096168">
                  <a:extLst>
                    <a:ext uri="{9D8B030D-6E8A-4147-A177-3AD203B41FA5}">
                      <a16:colId xmlns:a16="http://schemas.microsoft.com/office/drawing/2014/main" val="2256473454"/>
                    </a:ext>
                  </a:extLst>
                </a:gridCol>
              </a:tblGrid>
              <a:tr h="370840">
                <a:tc>
                  <a:txBody>
                    <a:bodyPr/>
                    <a:lstStyle/>
                    <a:p>
                      <a:r>
                        <a:rPr lang="en-US" dirty="0"/>
                        <a:t>Series</a:t>
                      </a:r>
                    </a:p>
                  </a:txBody>
                  <a:tcPr/>
                </a:tc>
                <a:tc>
                  <a:txBody>
                    <a:bodyPr/>
                    <a:lstStyle/>
                    <a:p>
                      <a:r>
                        <a:rPr lang="en-US" dirty="0"/>
                        <a:t>Games Left</a:t>
                      </a:r>
                    </a:p>
                  </a:txBody>
                  <a:tcPr/>
                </a:tc>
                <a:extLst>
                  <a:ext uri="{0D108BD9-81ED-4DB2-BD59-A6C34878D82A}">
                    <a16:rowId xmlns:a16="http://schemas.microsoft.com/office/drawing/2014/main" val="4218484537"/>
                  </a:ext>
                </a:extLst>
              </a:tr>
              <a:tr h="370840">
                <a:tc>
                  <a:txBody>
                    <a:bodyPr/>
                    <a:lstStyle/>
                    <a:p>
                      <a:r>
                        <a:rPr lang="en-US" dirty="0"/>
                        <a:t>Chicago vs. Las Vegas</a:t>
                      </a:r>
                    </a:p>
                  </a:txBody>
                  <a:tcPr/>
                </a:tc>
                <a:tc>
                  <a:txBody>
                    <a:bodyPr/>
                    <a:lstStyle/>
                    <a:p>
                      <a:r>
                        <a:rPr lang="en-US" dirty="0"/>
                        <a:t>3</a:t>
                      </a:r>
                    </a:p>
                  </a:txBody>
                  <a:tcPr/>
                </a:tc>
                <a:extLst>
                  <a:ext uri="{0D108BD9-81ED-4DB2-BD59-A6C34878D82A}">
                    <a16:rowId xmlns:a16="http://schemas.microsoft.com/office/drawing/2014/main" val="4211366064"/>
                  </a:ext>
                </a:extLst>
              </a:tr>
              <a:tr h="370840">
                <a:tc>
                  <a:txBody>
                    <a:bodyPr/>
                    <a:lstStyle/>
                    <a:p>
                      <a:r>
                        <a:rPr lang="en-US" dirty="0"/>
                        <a:t>Chicago vs. Minnesota</a:t>
                      </a:r>
                    </a:p>
                  </a:txBody>
                  <a:tcPr/>
                </a:tc>
                <a:tc>
                  <a:txBody>
                    <a:bodyPr/>
                    <a:lstStyle/>
                    <a:p>
                      <a:r>
                        <a:rPr lang="en-US" dirty="0"/>
                        <a:t>1</a:t>
                      </a:r>
                    </a:p>
                  </a:txBody>
                  <a:tcPr/>
                </a:tc>
                <a:extLst>
                  <a:ext uri="{0D108BD9-81ED-4DB2-BD59-A6C34878D82A}">
                    <a16:rowId xmlns:a16="http://schemas.microsoft.com/office/drawing/2014/main" val="2779729955"/>
                  </a:ext>
                </a:extLst>
              </a:tr>
              <a:tr h="370840">
                <a:tc>
                  <a:txBody>
                    <a:bodyPr/>
                    <a:lstStyle/>
                    <a:p>
                      <a:r>
                        <a:rPr lang="en-US" dirty="0"/>
                        <a:t>Chicago vs. Seattle</a:t>
                      </a:r>
                    </a:p>
                  </a:txBody>
                  <a:tcPr/>
                </a:tc>
                <a:tc>
                  <a:txBody>
                    <a:bodyPr/>
                    <a:lstStyle/>
                    <a:p>
                      <a:r>
                        <a:rPr lang="en-US" dirty="0"/>
                        <a:t>3</a:t>
                      </a:r>
                    </a:p>
                  </a:txBody>
                  <a:tcPr/>
                </a:tc>
                <a:extLst>
                  <a:ext uri="{0D108BD9-81ED-4DB2-BD59-A6C34878D82A}">
                    <a16:rowId xmlns:a16="http://schemas.microsoft.com/office/drawing/2014/main" val="2226750787"/>
                  </a:ext>
                </a:extLst>
              </a:tr>
              <a:tr h="370840">
                <a:tc>
                  <a:txBody>
                    <a:bodyPr/>
                    <a:lstStyle/>
                    <a:p>
                      <a:r>
                        <a:rPr lang="en-US" dirty="0"/>
                        <a:t>Connecticut vs. Las Vegas</a:t>
                      </a:r>
                    </a:p>
                  </a:txBody>
                  <a:tcPr/>
                </a:tc>
                <a:tc>
                  <a:txBody>
                    <a:bodyPr/>
                    <a:lstStyle/>
                    <a:p>
                      <a:r>
                        <a:rPr lang="en-US" dirty="0"/>
                        <a:t>3</a:t>
                      </a:r>
                    </a:p>
                  </a:txBody>
                  <a:tcPr/>
                </a:tc>
                <a:extLst>
                  <a:ext uri="{0D108BD9-81ED-4DB2-BD59-A6C34878D82A}">
                    <a16:rowId xmlns:a16="http://schemas.microsoft.com/office/drawing/2014/main" val="2522586114"/>
                  </a:ext>
                </a:extLst>
              </a:tr>
              <a:tr h="370840">
                <a:tc>
                  <a:txBody>
                    <a:bodyPr/>
                    <a:lstStyle/>
                    <a:p>
                      <a:r>
                        <a:rPr lang="en-US" dirty="0"/>
                        <a:t>Las Vegas vs. Minnesota</a:t>
                      </a:r>
                    </a:p>
                  </a:txBody>
                  <a:tcPr/>
                </a:tc>
                <a:tc>
                  <a:txBody>
                    <a:bodyPr/>
                    <a:lstStyle/>
                    <a:p>
                      <a:r>
                        <a:rPr lang="en-US" dirty="0"/>
                        <a:t>1</a:t>
                      </a:r>
                    </a:p>
                  </a:txBody>
                  <a:tcPr/>
                </a:tc>
                <a:extLst>
                  <a:ext uri="{0D108BD9-81ED-4DB2-BD59-A6C34878D82A}">
                    <a16:rowId xmlns:a16="http://schemas.microsoft.com/office/drawing/2014/main" val="2712456005"/>
                  </a:ext>
                </a:extLst>
              </a:tr>
              <a:tr h="370840">
                <a:tc>
                  <a:txBody>
                    <a:bodyPr/>
                    <a:lstStyle/>
                    <a:p>
                      <a:r>
                        <a:rPr lang="en-US" dirty="0"/>
                        <a:t>Minnesota vs. Seattle</a:t>
                      </a:r>
                    </a:p>
                  </a:txBody>
                  <a:tcPr/>
                </a:tc>
                <a:tc>
                  <a:txBody>
                    <a:bodyPr/>
                    <a:lstStyle/>
                    <a:p>
                      <a:r>
                        <a:rPr lang="en-US" dirty="0"/>
                        <a:t>1</a:t>
                      </a:r>
                    </a:p>
                  </a:txBody>
                  <a:tcPr/>
                </a:tc>
                <a:extLst>
                  <a:ext uri="{0D108BD9-81ED-4DB2-BD59-A6C34878D82A}">
                    <a16:rowId xmlns:a16="http://schemas.microsoft.com/office/drawing/2014/main" val="3263810983"/>
                  </a:ext>
                </a:extLst>
              </a:tr>
              <a:tr h="370840">
                <a:tc>
                  <a:txBody>
                    <a:bodyPr/>
                    <a:lstStyle/>
                    <a:p>
                      <a:r>
                        <a:rPr lang="en-US" dirty="0"/>
                        <a:t>Total</a:t>
                      </a:r>
                    </a:p>
                  </a:txBody>
                  <a:tcPr/>
                </a:tc>
                <a:tc>
                  <a:txBody>
                    <a:bodyPr/>
                    <a:lstStyle/>
                    <a:p>
                      <a:r>
                        <a:rPr lang="en-US" dirty="0"/>
                        <a:t>12</a:t>
                      </a:r>
                    </a:p>
                  </a:txBody>
                  <a:tcPr/>
                </a:tc>
                <a:extLst>
                  <a:ext uri="{0D108BD9-81ED-4DB2-BD59-A6C34878D82A}">
                    <a16:rowId xmlns:a16="http://schemas.microsoft.com/office/drawing/2014/main" val="3535639843"/>
                  </a:ext>
                </a:extLst>
              </a:tr>
            </a:tbl>
          </a:graphicData>
        </a:graphic>
      </p:graphicFrame>
      <p:sp>
        <p:nvSpPr>
          <p:cNvPr id="4" name="Title 3">
            <a:extLst>
              <a:ext uri="{FF2B5EF4-FFF2-40B4-BE49-F238E27FC236}">
                <a16:creationId xmlns:a16="http://schemas.microsoft.com/office/drawing/2014/main" id="{1B24F150-086B-4508-9A98-5E7387A0D28E}"/>
              </a:ext>
            </a:extLst>
          </p:cNvPr>
          <p:cNvSpPr>
            <a:spLocks noGrp="1"/>
          </p:cNvSpPr>
          <p:nvPr>
            <p:ph type="title"/>
          </p:nvPr>
        </p:nvSpPr>
        <p:spPr/>
        <p:txBody>
          <a:bodyPr/>
          <a:lstStyle/>
          <a:p>
            <a:r>
              <a:rPr lang="en-US"/>
              <a:t>Threshold-Determining </a:t>
            </a:r>
            <a:r>
              <a:rPr lang="en-US" dirty="0"/>
              <a:t>Set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68E20B-0947-459C-B3B9-DA32FF4B531E}"/>
                  </a:ext>
                </a:extLst>
              </p:cNvPr>
              <p:cNvSpPr txBox="1"/>
              <p:nvPr/>
            </p:nvSpPr>
            <p:spPr>
              <a:xfrm>
                <a:off x="489745" y="3805879"/>
                <a:ext cx="3750642" cy="412485"/>
              </a:xfrm>
              <a:prstGeom prst="rect">
                <a:avLst/>
              </a:prstGeom>
              <a:noFill/>
              <a:ln>
                <a:solidFill>
                  <a:srgbClr val="FF0000"/>
                </a:solidFill>
              </a:ln>
            </p:spPr>
            <p:txBody>
              <a:bodyPr wrap="none" lIns="0" tIns="0" rIns="0" bIns="0" rtlCol="0">
                <a:spAutoFit/>
              </a:bodyPr>
              <a:lstStyle/>
              <a:p>
                <a:r>
                  <a:rPr lang="en-US" b="0" dirty="0"/>
                  <a:t>Average Wins  </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69+12</m:t>
                            </m:r>
                          </m:num>
                          <m:den>
                            <m:r>
                              <a:rPr lang="en-US" b="0" i="1" smtClean="0">
                                <a:latin typeface="Cambria Math" panose="02040503050406030204" pitchFamily="18" charset="0"/>
                              </a:rPr>
                              <m:t>5</m:t>
                            </m:r>
                          </m:den>
                        </m:f>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16.2</m:t>
                        </m:r>
                      </m:e>
                    </m:d>
                    <m:r>
                      <a:rPr lang="en-US" b="0" i="1" smtClean="0">
                        <a:latin typeface="Cambria Math" panose="02040503050406030204" pitchFamily="18" charset="0"/>
                      </a:rPr>
                      <m:t>=17</m:t>
                    </m:r>
                  </m:oMath>
                </a14:m>
                <a:endParaRPr lang="en-US" dirty="0"/>
              </a:p>
            </p:txBody>
          </p:sp>
        </mc:Choice>
        <mc:Fallback xmlns="">
          <p:sp>
            <p:nvSpPr>
              <p:cNvPr id="7" name="TextBox 6">
                <a:extLst>
                  <a:ext uri="{FF2B5EF4-FFF2-40B4-BE49-F238E27FC236}">
                    <a16:creationId xmlns:a16="http://schemas.microsoft.com/office/drawing/2014/main" id="{2B68E20B-0947-459C-B3B9-DA32FF4B531E}"/>
                  </a:ext>
                </a:extLst>
              </p:cNvPr>
              <p:cNvSpPr txBox="1">
                <a:spLocks noRot="1" noChangeAspect="1" noMove="1" noResize="1" noEditPoints="1" noAdjustHandles="1" noChangeArrowheads="1" noChangeShapeType="1" noTextEdit="1"/>
              </p:cNvSpPr>
              <p:nvPr/>
            </p:nvSpPr>
            <p:spPr>
              <a:xfrm>
                <a:off x="489745" y="3805879"/>
                <a:ext cx="3750642" cy="412485"/>
              </a:xfrm>
              <a:prstGeom prst="rect">
                <a:avLst/>
              </a:prstGeom>
              <a:blipFill>
                <a:blip r:embed="rId3"/>
                <a:stretch>
                  <a:fillRect l="-3560" r="-1133" b="-17143"/>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333402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1556</TotalTime>
  <Words>2528</Words>
  <Application>Microsoft Office PowerPoint</Application>
  <PresentationFormat>On-screen Show (16:9)</PresentationFormat>
  <Paragraphs>393</Paragraphs>
  <Slides>18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Courier New</vt:lpstr>
      <vt:lpstr>Wingdings</vt:lpstr>
      <vt:lpstr>1_Office Theme</vt:lpstr>
      <vt:lpstr>Demystifying the Crystal Ball in Professional Sports  </vt:lpstr>
      <vt:lpstr>Sports Media’s Crystal Ball: Playoff Races and Magic Numbers</vt:lpstr>
      <vt:lpstr>Playoff Races and Magic Numbers</vt:lpstr>
      <vt:lpstr>RIOTSPORTS.net</vt:lpstr>
      <vt:lpstr>Math Programming for Clinching and Elimination</vt:lpstr>
      <vt:lpstr>Example First Place Elimination Numbers</vt:lpstr>
      <vt:lpstr>Threshold MIP </vt:lpstr>
      <vt:lpstr>FPE Scenario: Team i Finishes in First Place with v Wins</vt:lpstr>
      <vt:lpstr>Threshold-Determining Set</vt:lpstr>
      <vt:lpstr>Schwartz MIP: Smallest Set of Teams Determining the First-Place Threshold</vt:lpstr>
      <vt:lpstr>Explaining Chicago’s First-Place Elimination Number</vt:lpstr>
      <vt:lpstr>Explaining Chicago’s First-Place Elimination Number</vt:lpstr>
      <vt:lpstr>Explaining Chicago’s First-Place Elimination Number</vt:lpstr>
      <vt:lpstr>Explaining Chicago’s First-Place Elimination Number</vt:lpstr>
      <vt:lpstr>First-Place Clinch Number</vt:lpstr>
      <vt:lpstr>First Place Clinch Example: KBO 9/12/21</vt:lpstr>
      <vt:lpstr>Why KT Clinches First Place with 37 Wins</vt:lpstr>
      <vt:lpstr>Challenge: Explaining Postseason Clinch and Elimination Numbers</vt:lpstr>
    </vt:vector>
  </TitlesOfParts>
  <Company>INFORMS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G Resnick Jr</dc:creator>
  <cp:lastModifiedBy>Eli Olinick</cp:lastModifiedBy>
  <cp:revision>34</cp:revision>
  <dcterms:created xsi:type="dcterms:W3CDTF">2017-03-21T13:21:42Z</dcterms:created>
  <dcterms:modified xsi:type="dcterms:W3CDTF">2021-11-06T16:34:46Z</dcterms:modified>
</cp:coreProperties>
</file>